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CB5ADEB-1A29-40E2-B60D-AEC135290363}">
  <a:tblStyle styleId="{CCB5ADEB-1A29-40E2-B60D-AEC13529036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4fc0ef99b9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4fc0ef99b9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4fe61100ff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4fe61100ff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4fc0ef99b9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4fc0ef99b9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4fe61100ff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4fe61100ff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4fc49f13e5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4fc49f13e5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4fc49f13e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4fc49f13e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4fc49f13e5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4fc49f13e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4fc49f13e5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4fc49f13e5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50598ddd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50598ddd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4fe61100ff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4fe61100ff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4fe61100f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4fe61100f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4fe61100ff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4fe61100ff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4fe61100ff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4fe61100ff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4fe61100ff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4fe61100ff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4fe61100ff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4fe61100ff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4fe61100ff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4fe61100ff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5149173bab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5149173bab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5149173bab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5149173bab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5149173bab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5149173bab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5149173bab_3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5149173bab_3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5149173bab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5149173bab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4fc0ef99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4fc0ef99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5149173bab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5149173bab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5149173bab_3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5149173bab_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4fe61100ff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4fe61100ff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4fe61100ff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4fe61100ff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4fc0ef99b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4fc0ef99b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4fc0ef99b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4fc0ef99b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4fc0ef99b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4fc0ef99b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4fc0ef99b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4fc0ef99b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drive.google.com/file/d/1GO0VKDLGs3c5DQcrPaCYSU8E6FHW5pUY/view" TargetMode="Externa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23.png"/><Relationship Id="rId5" Type="http://schemas.openxmlformats.org/officeDocument/2006/relationships/image" Target="../media/image4.png"/><Relationship Id="rId6" Type="http://schemas.openxmlformats.org/officeDocument/2006/relationships/image" Target="../media/image9.png"/><Relationship Id="rId7" Type="http://schemas.openxmlformats.org/officeDocument/2006/relationships/hyperlink" Target="http://drive.google.com/file/d/1HHiShJayBiySpGlCbFuf7N6ZDfpe7EML/view" TargetMode="External"/><Relationship Id="rId8"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drive.google.com/file/d/1T4ktJapaFb-c17luuwrJlBuAlZ8iZBGe/view" TargetMode="Externa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drive.google.com/file/d/1jS0IYZCpPGQGalpOlN6nFQcSk0SRpiSq/view" TargetMode="Externa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drive.google.com/file/d/1D9nr8UedGzRzGxH8lFtbEj3ICVHvtO3u/view" TargetMode="Externa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drive.google.com/file/d/16iDtw-dmZYenPkl7RVWXazptwaMcGBB9/view" TargetMode="Externa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jpg"/><Relationship Id="rId4" Type="http://schemas.openxmlformats.org/officeDocument/2006/relationships/hyperlink" Target="http://drive.google.com/file/d/1uIWleo6zuy9xnyTkLKrkfeWKOD2lB_Sg/view" TargetMode="External"/><Relationship Id="rId5"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hyperlink" Target="http://drive.google.com/file/d/1X4pUR7v7aEei3LOO1f8hcx9drWIdt-uk/view" TargetMode="External"/><Relationship Id="rId5"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19.png"/><Relationship Id="rId5" Type="http://schemas.openxmlformats.org/officeDocument/2006/relationships/hyperlink" Target="http://drive.google.com/file/d/1PEnGcnUFStuF_fGU4D16DeGymWYyBAGg/view" TargetMode="External"/><Relationship Id="rId6"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drive.google.com/file/d/1ARbn_ly8V6tC0OuuZsI1OG-sFwzqqTWF/view" TargetMode="Externa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hyperlink" Target="http://drive.google.com/file/d/11OxWeDR8Z1vfvfLCiOa9suLdm669pqjD/view" TargetMode="Externa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drive.google.com/file/d/14kaxOk76IpNVd9CBx2xLcsN4Mk0d6ziy/view" TargetMode="Externa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drive.google.com/file/d/1NU7P8eSiB7oeebQST_nUnKLKwqxzEQXo/view" TargetMode="Externa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hyperlink" Target="http://drive.google.com/file/d/1JoO2-FNlmWEiIPY29maux59xkQE7lyVx/view" TargetMode="External"/><Relationship Id="rId5"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hyperlink" Target="http://drive.google.com/file/d/1wV9rYaWOWooSo0Me32QO6d5hGOPETeoX/view" TargetMode="External"/><Relationship Id="rId5"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hyperlink" Target="http://drive.google.com/file/d/1bb4YLt0Na7OtNJ1S_DoGiQYA5d-VXnZV/view" TargetMode="External"/><Relationship Id="rId5"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drive.google.com/file/d/1ssA77o5t9LFDNSYJYZz4y05fZSGL7ihz/view" TargetMode="Externa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hyperlink" Target="http://drive.google.com/file/d/11fMat4wpTqhRq6_p3HUtsn_iXguJwfZH/view" TargetMode="Externa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drive.google.com/file/d/1SCgywidu_pos1Z74lKI2aSgq1_6P4Li7/view" TargetMode="Externa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drive.google.com/file/d/16E60wyPBJ7X5IDPwBF7KsD5LAwEtWa9n/view" TargetMode="Externa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drive.google.com/file/d/13JQz7wwrGS5eLn8Y-HXQW4sUv7vYk4cj/view" TargetMode="Externa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hyperlink" Target="http://drive.google.com/file/d/1nod-4lUBqCcOaIR-_p4GTuPmpIv1_cN6/view" TargetMode="Externa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drive.google.com/file/d/1jgz0-GsblocwcEFlItUeDYxFD_0n6PDl/view" TargetMode="Externa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drive.google.com/file/d/1he6vHydKYbDsB_P03AetMCYTPCftVhqA/view" TargetMode="Externa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hyperlink" Target="http://drive.google.com/file/d/1zyMmI7tS7UU7e7jS-RkQF7RCkCtePJN6/view" TargetMode="Externa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drive.google.com/file/d/1NKEr0nkvVbeY4NHFT83bJ3xChcIPnxwg/view" TargetMode="Externa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drive.google.com/file/d/18e3HtWPFgUrewH6BdJwatr7Bs5kyuvg7/view" TargetMode="Externa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hyperlink" Target="http://drive.google.com/file/d/1XjZtQVKdb70Kl9OEhsR5TTFoU9X-9jgT/view" TargetMode="External"/><Relationship Id="rId5"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2.png"/><Relationship Id="rId10" Type="http://schemas.openxmlformats.org/officeDocument/2006/relationships/image" Target="../media/image1.png"/><Relationship Id="rId9" Type="http://schemas.openxmlformats.org/officeDocument/2006/relationships/hyperlink" Target="http://drive.google.com/file/d/12r55uckHpYenPUn4npmI5b22v9SobD4L/view" TargetMode="External"/><Relationship Id="rId5" Type="http://schemas.openxmlformats.org/officeDocument/2006/relationships/image" Target="../media/image6.png"/><Relationship Id="rId6" Type="http://schemas.openxmlformats.org/officeDocument/2006/relationships/image" Target="../media/image11.png"/><Relationship Id="rId7" Type="http://schemas.openxmlformats.org/officeDocument/2006/relationships/image" Target="../media/image8.png"/><Relationship Id="rId8"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hyperlink" Target="http://drive.google.com/file/d/1LqO5xnzkf2RxcVcBkhyTTFr6J8SVr3ik/view" TargetMode="External"/><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18.png"/><Relationship Id="rId5" Type="http://schemas.openxmlformats.org/officeDocument/2006/relationships/image" Target="../media/image3.png"/><Relationship Id="rId6" Type="http://schemas.openxmlformats.org/officeDocument/2006/relationships/image" Target="../media/image7.png"/><Relationship Id="rId7" Type="http://schemas.openxmlformats.org/officeDocument/2006/relationships/hyperlink" Target="http://drive.google.com/file/d/1BKJFEUggIdTI88MyCDMZnPA-JOBfpGaZ/view" TargetMode="External"/><Relationship Id="rId8"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Detecting AI Generated Images using Deep Learning</a:t>
            </a:r>
            <a:endParaRPr/>
          </a:p>
        </p:txBody>
      </p:sp>
      <p:sp>
        <p:nvSpPr>
          <p:cNvPr id="55" name="Google Shape;55;p13"/>
          <p:cNvSpPr txBox="1"/>
          <p:nvPr>
            <p:ph idx="1" type="subTitle"/>
          </p:nvPr>
        </p:nvSpPr>
        <p:spPr>
          <a:xfrm>
            <a:off x="311700" y="2797175"/>
            <a:ext cx="8520600" cy="2127900"/>
          </a:xfrm>
          <a:prstGeom prst="rect">
            <a:avLst/>
          </a:prstGeom>
        </p:spPr>
        <p:txBody>
          <a:bodyPr anchorCtr="0" anchor="t" bIns="91425" lIns="91425" spcFirstLastPara="1" rIns="91425" wrap="square" tIns="91425">
            <a:normAutofit/>
          </a:bodyPr>
          <a:lstStyle/>
          <a:p>
            <a:pPr indent="0" lvl="0" marL="0" rtl="0" algn="ctr">
              <a:lnSpc>
                <a:spcPct val="90000"/>
              </a:lnSpc>
              <a:spcBef>
                <a:spcPts val="0"/>
              </a:spcBef>
              <a:spcAft>
                <a:spcPts val="0"/>
              </a:spcAft>
              <a:buNone/>
            </a:pPr>
            <a:r>
              <a:rPr lang="en" sz="1400"/>
              <a:t>Group 32</a:t>
            </a:r>
            <a:endParaRPr sz="1400"/>
          </a:p>
          <a:p>
            <a:pPr indent="0" lvl="0" marL="0" rtl="0" algn="ctr">
              <a:lnSpc>
                <a:spcPct val="90000"/>
              </a:lnSpc>
              <a:spcBef>
                <a:spcPts val="0"/>
              </a:spcBef>
              <a:spcAft>
                <a:spcPts val="0"/>
              </a:spcAft>
              <a:buNone/>
            </a:pPr>
            <a:r>
              <a:rPr lang="en" sz="1400"/>
              <a:t>Aaron Teo Rui Kang (A0155714E)</a:t>
            </a:r>
            <a:endParaRPr sz="1400"/>
          </a:p>
          <a:p>
            <a:pPr indent="0" lvl="0" marL="0" rtl="0" algn="ctr">
              <a:lnSpc>
                <a:spcPct val="90000"/>
              </a:lnSpc>
              <a:spcBef>
                <a:spcPts val="0"/>
              </a:spcBef>
              <a:spcAft>
                <a:spcPts val="0"/>
              </a:spcAft>
              <a:buNone/>
            </a:pPr>
            <a:r>
              <a:rPr lang="en" sz="1400"/>
              <a:t>Jason Ciu Putra Sung (A0219734Y)</a:t>
            </a:r>
            <a:endParaRPr sz="1400"/>
          </a:p>
          <a:p>
            <a:pPr indent="0" lvl="0" marL="0" rtl="0" algn="ctr">
              <a:lnSpc>
                <a:spcPct val="90000"/>
              </a:lnSpc>
              <a:spcBef>
                <a:spcPts val="0"/>
              </a:spcBef>
              <a:spcAft>
                <a:spcPts val="0"/>
              </a:spcAft>
              <a:buNone/>
            </a:pPr>
            <a:r>
              <a:rPr lang="en" sz="1400"/>
              <a:t>Kok Yi Ling (A0203933L)</a:t>
            </a:r>
            <a:endParaRPr sz="1400"/>
          </a:p>
          <a:p>
            <a:pPr indent="0" lvl="0" marL="0" rtl="0" algn="ctr">
              <a:lnSpc>
                <a:spcPct val="90000"/>
              </a:lnSpc>
              <a:spcBef>
                <a:spcPts val="0"/>
              </a:spcBef>
              <a:spcAft>
                <a:spcPts val="0"/>
              </a:spcAft>
              <a:buNone/>
            </a:pPr>
            <a:r>
              <a:rPr lang="en" sz="1400"/>
              <a:t>Putri Darmawan (A0200717R)</a:t>
            </a:r>
            <a:endParaRPr sz="1400"/>
          </a:p>
          <a:p>
            <a:pPr indent="0" lvl="0" marL="0" rtl="0" algn="ctr">
              <a:lnSpc>
                <a:spcPct val="90000"/>
              </a:lnSpc>
              <a:spcBef>
                <a:spcPts val="0"/>
              </a:spcBef>
              <a:spcAft>
                <a:spcPts val="0"/>
              </a:spcAft>
              <a:buNone/>
            </a:pPr>
            <a:r>
              <a:rPr lang="en" sz="1400"/>
              <a:t>Wilson Kurniawan (A0093874N)</a:t>
            </a:r>
            <a:endParaRPr sz="1400"/>
          </a:p>
        </p:txBody>
      </p:sp>
      <p:pic>
        <p:nvPicPr>
          <p:cNvPr id="56" name="Google Shape;56;p13" title="nnslide0.mp3">
            <a:hlinkClick r:id="rId3"/>
          </p:cNvPr>
          <p:cNvPicPr preferRelativeResize="0"/>
          <p:nvPr/>
        </p:nvPicPr>
        <p:blipFill>
          <a:blip r:embed="rId4">
            <a:alphaModFix/>
          </a:blip>
          <a:stretch>
            <a:fillRect/>
          </a:stretch>
        </p:blipFill>
        <p:spPr>
          <a:xfrm>
            <a:off x="-769150" y="4145775"/>
            <a:ext cx="439775" cy="4397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Sample of “weird” generated images</a:t>
            </a:r>
            <a:endParaRPr/>
          </a:p>
        </p:txBody>
      </p:sp>
      <p:sp>
        <p:nvSpPr>
          <p:cNvPr id="129" name="Google Shape;129;p22"/>
          <p:cNvSpPr txBox="1"/>
          <p:nvPr>
            <p:ph idx="1" type="body"/>
          </p:nvPr>
        </p:nvSpPr>
        <p:spPr>
          <a:xfrm>
            <a:off x="591625" y="3346300"/>
            <a:ext cx="1406100" cy="4356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1200"/>
              </a:spcAft>
              <a:buNone/>
            </a:pPr>
            <a:r>
              <a:rPr lang="en"/>
              <a:t>VAE</a:t>
            </a:r>
            <a:endParaRPr/>
          </a:p>
        </p:txBody>
      </p:sp>
      <p:pic>
        <p:nvPicPr>
          <p:cNvPr id="130" name="Google Shape;130;p22"/>
          <p:cNvPicPr preferRelativeResize="0"/>
          <p:nvPr/>
        </p:nvPicPr>
        <p:blipFill rotWithShape="1">
          <a:blip r:embed="rId3">
            <a:alphaModFix/>
          </a:blip>
          <a:srcRect b="0" l="28804" r="28548" t="11087"/>
          <a:stretch/>
        </p:blipFill>
        <p:spPr>
          <a:xfrm>
            <a:off x="473000" y="1638750"/>
            <a:ext cx="1643350" cy="1589030"/>
          </a:xfrm>
          <a:prstGeom prst="rect">
            <a:avLst/>
          </a:prstGeom>
          <a:noFill/>
          <a:ln>
            <a:noFill/>
          </a:ln>
        </p:spPr>
      </p:pic>
      <p:pic>
        <p:nvPicPr>
          <p:cNvPr id="131" name="Google Shape;131;p22"/>
          <p:cNvPicPr preferRelativeResize="0"/>
          <p:nvPr/>
        </p:nvPicPr>
        <p:blipFill rotWithShape="1">
          <a:blip r:embed="rId4">
            <a:alphaModFix/>
          </a:blip>
          <a:srcRect b="0" l="29776" r="29711" t="11520"/>
          <a:stretch/>
        </p:blipFill>
        <p:spPr>
          <a:xfrm>
            <a:off x="2575125" y="1499012"/>
            <a:ext cx="1692590" cy="1689950"/>
          </a:xfrm>
          <a:prstGeom prst="rect">
            <a:avLst/>
          </a:prstGeom>
          <a:noFill/>
          <a:ln>
            <a:noFill/>
          </a:ln>
        </p:spPr>
      </p:pic>
      <p:pic>
        <p:nvPicPr>
          <p:cNvPr id="132" name="Google Shape;132;p22"/>
          <p:cNvPicPr preferRelativeResize="0"/>
          <p:nvPr/>
        </p:nvPicPr>
        <p:blipFill rotWithShape="1">
          <a:blip r:embed="rId5">
            <a:alphaModFix/>
          </a:blip>
          <a:srcRect b="0" l="28393" r="29127" t="11245"/>
          <a:stretch/>
        </p:blipFill>
        <p:spPr>
          <a:xfrm>
            <a:off x="4807525" y="1499014"/>
            <a:ext cx="1756700" cy="1689950"/>
          </a:xfrm>
          <a:prstGeom prst="rect">
            <a:avLst/>
          </a:prstGeom>
          <a:noFill/>
          <a:ln>
            <a:noFill/>
          </a:ln>
        </p:spPr>
      </p:pic>
      <p:pic>
        <p:nvPicPr>
          <p:cNvPr id="133" name="Google Shape;133;p22"/>
          <p:cNvPicPr preferRelativeResize="0"/>
          <p:nvPr/>
        </p:nvPicPr>
        <p:blipFill rotWithShape="1">
          <a:blip r:embed="rId6">
            <a:alphaModFix/>
          </a:blip>
          <a:srcRect b="0" l="39392" r="34257" t="16015"/>
          <a:stretch/>
        </p:blipFill>
        <p:spPr>
          <a:xfrm>
            <a:off x="7104025" y="1553524"/>
            <a:ext cx="1406100" cy="1580964"/>
          </a:xfrm>
          <a:prstGeom prst="rect">
            <a:avLst/>
          </a:prstGeom>
          <a:noFill/>
          <a:ln>
            <a:noFill/>
          </a:ln>
        </p:spPr>
      </p:pic>
      <p:sp>
        <p:nvSpPr>
          <p:cNvPr id="134" name="Google Shape;134;p22"/>
          <p:cNvSpPr txBox="1"/>
          <p:nvPr>
            <p:ph idx="1" type="body"/>
          </p:nvPr>
        </p:nvSpPr>
        <p:spPr>
          <a:xfrm>
            <a:off x="2815725" y="3346300"/>
            <a:ext cx="1406100" cy="4356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1200"/>
              </a:spcAft>
              <a:buNone/>
            </a:pPr>
            <a:r>
              <a:rPr lang="en"/>
              <a:t>GAN-PT</a:t>
            </a:r>
            <a:endParaRPr/>
          </a:p>
        </p:txBody>
      </p:sp>
      <p:sp>
        <p:nvSpPr>
          <p:cNvPr id="135" name="Google Shape;135;p22"/>
          <p:cNvSpPr txBox="1"/>
          <p:nvPr>
            <p:ph idx="1" type="body"/>
          </p:nvPr>
        </p:nvSpPr>
        <p:spPr>
          <a:xfrm>
            <a:off x="5158125" y="3346300"/>
            <a:ext cx="1406100" cy="4356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1200"/>
              </a:spcAft>
              <a:buNone/>
            </a:pPr>
            <a:r>
              <a:rPr lang="en"/>
              <a:t>GAN-FT</a:t>
            </a:r>
            <a:endParaRPr/>
          </a:p>
        </p:txBody>
      </p:sp>
      <p:sp>
        <p:nvSpPr>
          <p:cNvPr id="136" name="Google Shape;136;p22"/>
          <p:cNvSpPr txBox="1"/>
          <p:nvPr>
            <p:ph idx="1" type="body"/>
          </p:nvPr>
        </p:nvSpPr>
        <p:spPr>
          <a:xfrm>
            <a:off x="7058500" y="3346300"/>
            <a:ext cx="1406100" cy="4356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1200"/>
              </a:spcAft>
              <a:buNone/>
            </a:pPr>
            <a:r>
              <a:rPr lang="en"/>
              <a:t>DM</a:t>
            </a:r>
            <a:endParaRPr/>
          </a:p>
        </p:txBody>
      </p:sp>
      <p:pic>
        <p:nvPicPr>
          <p:cNvPr id="137" name="Google Shape;137;p22" title="sample.mp3">
            <a:hlinkClick r:id="rId7"/>
          </p:cNvPr>
          <p:cNvPicPr preferRelativeResize="0"/>
          <p:nvPr/>
        </p:nvPicPr>
        <p:blipFill>
          <a:blip r:embed="rId8">
            <a:alphaModFix/>
          </a:blip>
          <a:stretch>
            <a:fillRect/>
          </a:stretch>
        </p:blipFill>
        <p:spPr>
          <a:xfrm>
            <a:off x="-561975" y="3912325"/>
            <a:ext cx="457200" cy="457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Data Preprocessing</a:t>
            </a:r>
            <a:endParaRPr/>
          </a:p>
        </p:txBody>
      </p:sp>
      <p:sp>
        <p:nvSpPr>
          <p:cNvPr id="143" name="Google Shape;143;p2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Putri Darmawan (A0200717R)</a:t>
            </a:r>
            <a:endParaRPr/>
          </a:p>
        </p:txBody>
      </p:sp>
      <p:pic>
        <p:nvPicPr>
          <p:cNvPr id="144" name="Google Shape;144;p23" title="data pre.mp3">
            <a:hlinkClick r:id="rId3"/>
          </p:cNvPr>
          <p:cNvPicPr preferRelativeResize="0"/>
          <p:nvPr/>
        </p:nvPicPr>
        <p:blipFill>
          <a:blip r:embed="rId4">
            <a:alphaModFix/>
          </a:blip>
          <a:stretch>
            <a:fillRect/>
          </a:stretch>
        </p:blipFill>
        <p:spPr>
          <a:xfrm>
            <a:off x="-561975" y="3790100"/>
            <a:ext cx="457200" cy="457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preprocessing</a:t>
            </a:r>
            <a:endParaRPr/>
          </a:p>
        </p:txBody>
      </p:sp>
      <p:sp>
        <p:nvSpPr>
          <p:cNvPr id="150" name="Google Shape;150;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Resizing of the image to 128x128, so that all images have the same size. </a:t>
            </a:r>
            <a:endParaRPr/>
          </a:p>
          <a:p>
            <a:pPr indent="-342900" lvl="0" marL="457200" rtl="0" algn="l">
              <a:spcBef>
                <a:spcPts val="0"/>
              </a:spcBef>
              <a:spcAft>
                <a:spcPts val="0"/>
              </a:spcAft>
              <a:buSzPts val="1800"/>
              <a:buChar char="-"/>
            </a:pPr>
            <a:r>
              <a:rPr lang="en"/>
              <a:t>Data augmentation</a:t>
            </a:r>
            <a:endParaRPr/>
          </a:p>
          <a:p>
            <a:pPr indent="-342900" lvl="0" marL="457200" rtl="0" algn="l">
              <a:spcBef>
                <a:spcPts val="0"/>
              </a:spcBef>
              <a:spcAft>
                <a:spcPts val="0"/>
              </a:spcAft>
              <a:buSzPts val="1800"/>
              <a:buChar char="-"/>
            </a:pPr>
            <a:r>
              <a:rPr lang="en"/>
              <a:t>Random image rotation and colour jitters (brightness=0.2, contrast=0.2, saturation=0.2, hue=0.1)</a:t>
            </a:r>
            <a:endParaRPr/>
          </a:p>
        </p:txBody>
      </p:sp>
      <p:pic>
        <p:nvPicPr>
          <p:cNvPr id="151" name="Google Shape;151;p24" title="data pre exp.mp3">
            <a:hlinkClick r:id="rId3"/>
          </p:cNvPr>
          <p:cNvPicPr preferRelativeResize="0"/>
          <p:nvPr/>
        </p:nvPicPr>
        <p:blipFill>
          <a:blip r:embed="rId4">
            <a:alphaModFix/>
          </a:blip>
          <a:stretch>
            <a:fillRect/>
          </a:stretch>
        </p:blipFill>
        <p:spPr>
          <a:xfrm>
            <a:off x="-386125" y="4699300"/>
            <a:ext cx="269825" cy="269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Model Development</a:t>
            </a:r>
            <a:endParaRPr/>
          </a:p>
        </p:txBody>
      </p:sp>
      <p:sp>
        <p:nvSpPr>
          <p:cNvPr id="157" name="Google Shape;157;p2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Aaron Teo Rui Kang (A0155714E)</a:t>
            </a:r>
            <a:endParaRPr/>
          </a:p>
        </p:txBody>
      </p:sp>
      <p:pic>
        <p:nvPicPr>
          <p:cNvPr id="158" name="Google Shape;158;p25" title="Intro slide.mp3">
            <a:hlinkClick r:id="rId3"/>
          </p:cNvPr>
          <p:cNvPicPr preferRelativeResize="0"/>
          <p:nvPr/>
        </p:nvPicPr>
        <p:blipFill>
          <a:blip r:embed="rId4">
            <a:alphaModFix/>
          </a:blip>
          <a:stretch>
            <a:fillRect/>
          </a:stretch>
        </p:blipFill>
        <p:spPr>
          <a:xfrm>
            <a:off x="-583950" y="3768150"/>
            <a:ext cx="457200" cy="457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Development</a:t>
            </a:r>
            <a:endParaRPr/>
          </a:p>
        </p:txBody>
      </p:sp>
      <p:sp>
        <p:nvSpPr>
          <p:cNvPr id="164" name="Google Shape;164;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Models</a:t>
            </a:r>
            <a:endParaRPr/>
          </a:p>
          <a:p>
            <a:pPr indent="-317500" lvl="1" marL="914400" rtl="0" algn="l">
              <a:spcBef>
                <a:spcPts val="0"/>
              </a:spcBef>
              <a:spcAft>
                <a:spcPts val="0"/>
              </a:spcAft>
              <a:buSzPts val="1400"/>
              <a:buAutoNum type="alphaLcPeriod"/>
            </a:pPr>
            <a:r>
              <a:rPr lang="en"/>
              <a:t>Two-layer Vanilla CNN</a:t>
            </a:r>
            <a:endParaRPr/>
          </a:p>
          <a:p>
            <a:pPr indent="-317500" lvl="1" marL="914400" rtl="0" algn="l">
              <a:spcBef>
                <a:spcPts val="0"/>
              </a:spcBef>
              <a:spcAft>
                <a:spcPts val="0"/>
              </a:spcAft>
              <a:buSzPts val="1400"/>
              <a:buAutoNum type="alphaLcPeriod"/>
            </a:pPr>
            <a:r>
              <a:rPr lang="en"/>
              <a:t>ResNet-18</a:t>
            </a:r>
            <a:endParaRPr/>
          </a:p>
          <a:p>
            <a:pPr indent="-317500" lvl="1" marL="914400" rtl="0" algn="l">
              <a:spcBef>
                <a:spcPts val="0"/>
              </a:spcBef>
              <a:spcAft>
                <a:spcPts val="0"/>
              </a:spcAft>
              <a:buSzPts val="1400"/>
              <a:buAutoNum type="alphaLcPeriod"/>
            </a:pPr>
            <a:r>
              <a:rPr lang="en" sz="1400"/>
              <a:t>CBAM ResNet</a:t>
            </a:r>
            <a:endParaRPr sz="1400"/>
          </a:p>
          <a:p>
            <a:pPr indent="-342900" lvl="0" marL="457200" rtl="0" algn="l">
              <a:spcBef>
                <a:spcPts val="0"/>
              </a:spcBef>
              <a:spcAft>
                <a:spcPts val="0"/>
              </a:spcAft>
              <a:buSzPts val="1800"/>
              <a:buChar char="-"/>
            </a:pPr>
            <a:r>
              <a:rPr lang="en"/>
              <a:t>Batch size = 128</a:t>
            </a:r>
            <a:endParaRPr/>
          </a:p>
          <a:p>
            <a:pPr indent="-342900" lvl="0" marL="457200" rtl="0" algn="l">
              <a:spcBef>
                <a:spcPts val="0"/>
              </a:spcBef>
              <a:spcAft>
                <a:spcPts val="0"/>
              </a:spcAft>
              <a:buSzPts val="1800"/>
              <a:buChar char="-"/>
            </a:pPr>
            <a:r>
              <a:rPr lang="en"/>
              <a:t>Number of epochs = 10</a:t>
            </a:r>
            <a:endParaRPr/>
          </a:p>
          <a:p>
            <a:pPr indent="-342900" lvl="0" marL="457200" rtl="0" algn="l">
              <a:spcBef>
                <a:spcPts val="0"/>
              </a:spcBef>
              <a:spcAft>
                <a:spcPts val="0"/>
              </a:spcAft>
              <a:buSzPts val="1800"/>
              <a:buChar char="-"/>
            </a:pPr>
            <a:r>
              <a:rPr lang="en"/>
              <a:t>Learning rate = 0.001</a:t>
            </a:r>
            <a:endParaRPr/>
          </a:p>
          <a:p>
            <a:pPr indent="-342900" lvl="0" marL="457200" rtl="0" algn="l">
              <a:spcBef>
                <a:spcPts val="0"/>
              </a:spcBef>
              <a:spcAft>
                <a:spcPts val="0"/>
              </a:spcAft>
              <a:buSzPts val="1800"/>
              <a:buChar char="-"/>
            </a:pPr>
            <a:r>
              <a:rPr lang="en"/>
              <a:t>Optimiser = AdamW</a:t>
            </a:r>
            <a:endParaRPr/>
          </a:p>
          <a:p>
            <a:pPr indent="-342900" lvl="0" marL="457200" rtl="0" algn="l">
              <a:spcBef>
                <a:spcPts val="0"/>
              </a:spcBef>
              <a:spcAft>
                <a:spcPts val="0"/>
              </a:spcAft>
              <a:buSzPts val="1800"/>
              <a:buChar char="-"/>
            </a:pPr>
            <a:r>
              <a:rPr lang="en"/>
              <a:t>Loss = Cross Entropy Loss</a:t>
            </a:r>
            <a:endParaRPr/>
          </a:p>
          <a:p>
            <a:pPr indent="0" lvl="0" marL="0" rtl="0" algn="l">
              <a:spcBef>
                <a:spcPts val="1200"/>
              </a:spcBef>
              <a:spcAft>
                <a:spcPts val="1200"/>
              </a:spcAft>
              <a:buNone/>
            </a:pPr>
            <a:r>
              <a:t/>
            </a:r>
            <a:endParaRPr/>
          </a:p>
        </p:txBody>
      </p:sp>
      <p:pic>
        <p:nvPicPr>
          <p:cNvPr id="165" name="Google Shape;165;p26" title="Method slides.mp3">
            <a:hlinkClick r:id="rId3"/>
          </p:cNvPr>
          <p:cNvPicPr preferRelativeResize="0"/>
          <p:nvPr/>
        </p:nvPicPr>
        <p:blipFill>
          <a:blip r:embed="rId4">
            <a:alphaModFix/>
          </a:blip>
          <a:stretch>
            <a:fillRect/>
          </a:stretch>
        </p:blipFill>
        <p:spPr>
          <a:xfrm>
            <a:off x="-375150" y="4710275"/>
            <a:ext cx="269825" cy="269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p:nvPr/>
        </p:nvSpPr>
        <p:spPr>
          <a:xfrm>
            <a:off x="4325007" y="1872097"/>
            <a:ext cx="1620000" cy="93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1" name="Google Shape;171;p27"/>
          <p:cNvSpPr/>
          <p:nvPr/>
        </p:nvSpPr>
        <p:spPr>
          <a:xfrm>
            <a:off x="4413232" y="1949009"/>
            <a:ext cx="1620000" cy="93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2" name="Google Shape;172;p27"/>
          <p:cNvSpPr/>
          <p:nvPr/>
        </p:nvSpPr>
        <p:spPr>
          <a:xfrm>
            <a:off x="4453357" y="2019809"/>
            <a:ext cx="1620000" cy="93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 name="Google Shape;173;p27"/>
          <p:cNvSpPr/>
          <p:nvPr/>
        </p:nvSpPr>
        <p:spPr>
          <a:xfrm>
            <a:off x="2213319" y="1969897"/>
            <a:ext cx="1620000" cy="93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4" name="Google Shape;174;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Development - Vanilla CNN</a:t>
            </a:r>
            <a:endParaRPr/>
          </a:p>
        </p:txBody>
      </p:sp>
      <p:sp>
        <p:nvSpPr>
          <p:cNvPr id="175" name="Google Shape;175;p27"/>
          <p:cNvSpPr/>
          <p:nvPr/>
        </p:nvSpPr>
        <p:spPr>
          <a:xfrm>
            <a:off x="165925" y="1961658"/>
            <a:ext cx="1620000" cy="93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6" name="Google Shape;176;p27"/>
          <p:cNvSpPr/>
          <p:nvPr/>
        </p:nvSpPr>
        <p:spPr>
          <a:xfrm>
            <a:off x="258859" y="2033280"/>
            <a:ext cx="1620000" cy="93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77" name="Google Shape;177;p27"/>
          <p:cNvPicPr preferRelativeResize="0"/>
          <p:nvPr/>
        </p:nvPicPr>
        <p:blipFill>
          <a:blip r:embed="rId3">
            <a:alphaModFix/>
          </a:blip>
          <a:stretch>
            <a:fillRect/>
          </a:stretch>
        </p:blipFill>
        <p:spPr>
          <a:xfrm>
            <a:off x="336718" y="2085378"/>
            <a:ext cx="1577547" cy="914392"/>
          </a:xfrm>
          <a:prstGeom prst="rect">
            <a:avLst/>
          </a:prstGeom>
          <a:noFill/>
          <a:ln>
            <a:noFill/>
          </a:ln>
        </p:spPr>
      </p:pic>
      <p:sp>
        <p:nvSpPr>
          <p:cNvPr id="178" name="Google Shape;178;p27"/>
          <p:cNvSpPr txBox="1"/>
          <p:nvPr/>
        </p:nvSpPr>
        <p:spPr>
          <a:xfrm>
            <a:off x="306974" y="3010588"/>
            <a:ext cx="1524000" cy="2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rPr>
              <a:t>Channels = 3</a:t>
            </a:r>
            <a:endParaRPr sz="1200">
              <a:solidFill>
                <a:schemeClr val="dk2"/>
              </a:solidFill>
            </a:endParaRPr>
          </a:p>
        </p:txBody>
      </p:sp>
      <p:sp>
        <p:nvSpPr>
          <p:cNvPr id="179" name="Google Shape;179;p27"/>
          <p:cNvSpPr/>
          <p:nvPr/>
        </p:nvSpPr>
        <p:spPr>
          <a:xfrm>
            <a:off x="2276085" y="2037725"/>
            <a:ext cx="1620000" cy="93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0" name="Google Shape;180;p27"/>
          <p:cNvSpPr/>
          <p:nvPr/>
        </p:nvSpPr>
        <p:spPr>
          <a:xfrm>
            <a:off x="2369019" y="2109347"/>
            <a:ext cx="1620000" cy="93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1" name="Google Shape;181;p27"/>
          <p:cNvSpPr txBox="1"/>
          <p:nvPr/>
        </p:nvSpPr>
        <p:spPr>
          <a:xfrm>
            <a:off x="2069021" y="3098900"/>
            <a:ext cx="2220000" cy="2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rPr>
              <a:t>3x3 kernels</a:t>
            </a:r>
            <a:endParaRPr sz="1200">
              <a:solidFill>
                <a:schemeClr val="dk2"/>
              </a:solidFill>
            </a:endParaRPr>
          </a:p>
          <a:p>
            <a:pPr indent="0" lvl="0" marL="0" rtl="0" algn="ctr">
              <a:spcBef>
                <a:spcPts val="0"/>
              </a:spcBef>
              <a:spcAft>
                <a:spcPts val="0"/>
              </a:spcAft>
              <a:buNone/>
            </a:pPr>
            <a:r>
              <a:rPr lang="en" sz="1200">
                <a:solidFill>
                  <a:schemeClr val="dk2"/>
                </a:solidFill>
              </a:rPr>
              <a:t>Channels = 16</a:t>
            </a:r>
            <a:endParaRPr sz="1200">
              <a:solidFill>
                <a:schemeClr val="dk2"/>
              </a:solidFill>
            </a:endParaRPr>
          </a:p>
          <a:p>
            <a:pPr indent="0" lvl="0" marL="0" rtl="0" algn="ctr">
              <a:spcBef>
                <a:spcPts val="0"/>
              </a:spcBef>
              <a:spcAft>
                <a:spcPts val="0"/>
              </a:spcAft>
              <a:buNone/>
            </a:pPr>
            <a:r>
              <a:rPr lang="en" sz="1200">
                <a:solidFill>
                  <a:schemeClr val="dk2"/>
                </a:solidFill>
              </a:rPr>
              <a:t>ReLu</a:t>
            </a:r>
            <a:endParaRPr sz="1200">
              <a:solidFill>
                <a:schemeClr val="dk2"/>
              </a:solidFill>
            </a:endParaRPr>
          </a:p>
          <a:p>
            <a:pPr indent="0" lvl="0" marL="0" rtl="0" algn="ctr">
              <a:spcBef>
                <a:spcPts val="0"/>
              </a:spcBef>
              <a:spcAft>
                <a:spcPts val="0"/>
              </a:spcAft>
              <a:buNone/>
            </a:pPr>
            <a:r>
              <a:rPr lang="en" sz="1200">
                <a:solidFill>
                  <a:schemeClr val="dk2"/>
                </a:solidFill>
              </a:rPr>
              <a:t>BatchNorm</a:t>
            </a:r>
            <a:endParaRPr sz="1200">
              <a:solidFill>
                <a:schemeClr val="dk2"/>
              </a:solidFill>
            </a:endParaRPr>
          </a:p>
          <a:p>
            <a:pPr indent="0" lvl="0" marL="0" rtl="0" algn="ctr">
              <a:spcBef>
                <a:spcPts val="0"/>
              </a:spcBef>
              <a:spcAft>
                <a:spcPts val="0"/>
              </a:spcAft>
              <a:buNone/>
            </a:pPr>
            <a:r>
              <a:rPr lang="en" sz="1200">
                <a:solidFill>
                  <a:schemeClr val="dk2"/>
                </a:solidFill>
              </a:rPr>
              <a:t>Maxpool(2, 2, stride=2)</a:t>
            </a:r>
            <a:endParaRPr sz="1200">
              <a:solidFill>
                <a:schemeClr val="dk2"/>
              </a:solidFill>
            </a:endParaRPr>
          </a:p>
          <a:p>
            <a:pPr indent="0" lvl="0" marL="0" rtl="0" algn="l">
              <a:spcBef>
                <a:spcPts val="0"/>
              </a:spcBef>
              <a:spcAft>
                <a:spcPts val="0"/>
              </a:spcAft>
              <a:buNone/>
            </a:pPr>
            <a:r>
              <a:t/>
            </a:r>
            <a:endParaRPr sz="1200">
              <a:solidFill>
                <a:schemeClr val="dk2"/>
              </a:solidFill>
            </a:endParaRPr>
          </a:p>
        </p:txBody>
      </p:sp>
      <p:sp>
        <p:nvSpPr>
          <p:cNvPr id="182" name="Google Shape;182;p27"/>
          <p:cNvSpPr/>
          <p:nvPr/>
        </p:nvSpPr>
        <p:spPr>
          <a:xfrm>
            <a:off x="2445619" y="2162897"/>
            <a:ext cx="1620000" cy="93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3" name="Google Shape;183;p27"/>
          <p:cNvSpPr/>
          <p:nvPr/>
        </p:nvSpPr>
        <p:spPr>
          <a:xfrm>
            <a:off x="4516123" y="2087637"/>
            <a:ext cx="1620000" cy="93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4" name="Google Shape;184;p27"/>
          <p:cNvSpPr/>
          <p:nvPr/>
        </p:nvSpPr>
        <p:spPr>
          <a:xfrm>
            <a:off x="4609057" y="2159259"/>
            <a:ext cx="1620000" cy="93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5" name="Google Shape;185;p27"/>
          <p:cNvSpPr/>
          <p:nvPr/>
        </p:nvSpPr>
        <p:spPr>
          <a:xfrm>
            <a:off x="4685657" y="2212809"/>
            <a:ext cx="1620000" cy="93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6" name="Google Shape;186;p27"/>
          <p:cNvSpPr txBox="1"/>
          <p:nvPr/>
        </p:nvSpPr>
        <p:spPr>
          <a:xfrm>
            <a:off x="4385658" y="3168313"/>
            <a:ext cx="2220000" cy="2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rPr>
              <a:t>3x3 kernels</a:t>
            </a:r>
            <a:endParaRPr sz="1200">
              <a:solidFill>
                <a:schemeClr val="dk2"/>
              </a:solidFill>
            </a:endParaRPr>
          </a:p>
          <a:p>
            <a:pPr indent="0" lvl="0" marL="0" rtl="0" algn="ctr">
              <a:spcBef>
                <a:spcPts val="0"/>
              </a:spcBef>
              <a:spcAft>
                <a:spcPts val="0"/>
              </a:spcAft>
              <a:buNone/>
            </a:pPr>
            <a:r>
              <a:rPr lang="en" sz="1200">
                <a:solidFill>
                  <a:schemeClr val="dk2"/>
                </a:solidFill>
              </a:rPr>
              <a:t>Channels = 32</a:t>
            </a:r>
            <a:endParaRPr sz="1200">
              <a:solidFill>
                <a:schemeClr val="dk2"/>
              </a:solidFill>
            </a:endParaRPr>
          </a:p>
          <a:p>
            <a:pPr indent="0" lvl="0" marL="0" rtl="0" algn="ctr">
              <a:spcBef>
                <a:spcPts val="0"/>
              </a:spcBef>
              <a:spcAft>
                <a:spcPts val="0"/>
              </a:spcAft>
              <a:buNone/>
            </a:pPr>
            <a:r>
              <a:rPr lang="en" sz="1200">
                <a:solidFill>
                  <a:schemeClr val="dk2"/>
                </a:solidFill>
              </a:rPr>
              <a:t>ReLu</a:t>
            </a:r>
            <a:endParaRPr sz="1200">
              <a:solidFill>
                <a:schemeClr val="dk2"/>
              </a:solidFill>
            </a:endParaRPr>
          </a:p>
          <a:p>
            <a:pPr indent="0" lvl="0" marL="0" rtl="0" algn="ctr">
              <a:spcBef>
                <a:spcPts val="0"/>
              </a:spcBef>
              <a:spcAft>
                <a:spcPts val="0"/>
              </a:spcAft>
              <a:buNone/>
            </a:pPr>
            <a:r>
              <a:rPr lang="en" sz="1200">
                <a:solidFill>
                  <a:schemeClr val="dk2"/>
                </a:solidFill>
              </a:rPr>
              <a:t>BatchNorm</a:t>
            </a:r>
            <a:endParaRPr sz="1200">
              <a:solidFill>
                <a:schemeClr val="dk2"/>
              </a:solidFill>
            </a:endParaRPr>
          </a:p>
          <a:p>
            <a:pPr indent="0" lvl="0" marL="0" rtl="0" algn="ctr">
              <a:spcBef>
                <a:spcPts val="0"/>
              </a:spcBef>
              <a:spcAft>
                <a:spcPts val="0"/>
              </a:spcAft>
              <a:buNone/>
            </a:pPr>
            <a:r>
              <a:rPr lang="en" sz="1200">
                <a:solidFill>
                  <a:schemeClr val="dk2"/>
                </a:solidFill>
              </a:rPr>
              <a:t>Maxpool(2, 2, stride=2)</a:t>
            </a:r>
            <a:endParaRPr sz="1200">
              <a:solidFill>
                <a:schemeClr val="dk2"/>
              </a:solidFill>
            </a:endParaRPr>
          </a:p>
          <a:p>
            <a:pPr indent="0" lvl="0" marL="0" rtl="0" algn="l">
              <a:spcBef>
                <a:spcPts val="0"/>
              </a:spcBef>
              <a:spcAft>
                <a:spcPts val="0"/>
              </a:spcAft>
              <a:buNone/>
            </a:pPr>
            <a:r>
              <a:t/>
            </a:r>
            <a:endParaRPr sz="1200">
              <a:solidFill>
                <a:schemeClr val="dk2"/>
              </a:solidFill>
            </a:endParaRPr>
          </a:p>
        </p:txBody>
      </p:sp>
      <p:sp>
        <p:nvSpPr>
          <p:cNvPr id="187" name="Google Shape;187;p27"/>
          <p:cNvSpPr/>
          <p:nvPr/>
        </p:nvSpPr>
        <p:spPr>
          <a:xfrm rot="-5400000">
            <a:off x="4816100" y="2621625"/>
            <a:ext cx="3775800" cy="3561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Fully Connected Layer + ReLu</a:t>
            </a:r>
            <a:endParaRPr/>
          </a:p>
        </p:txBody>
      </p:sp>
      <p:sp>
        <p:nvSpPr>
          <p:cNvPr id="188" name="Google Shape;188;p27"/>
          <p:cNvSpPr/>
          <p:nvPr/>
        </p:nvSpPr>
        <p:spPr>
          <a:xfrm rot="-5400000">
            <a:off x="5387500" y="2621625"/>
            <a:ext cx="3775800" cy="3561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Dropout Layer</a:t>
            </a:r>
            <a:endParaRPr/>
          </a:p>
        </p:txBody>
      </p:sp>
      <p:sp>
        <p:nvSpPr>
          <p:cNvPr id="189" name="Google Shape;189;p27"/>
          <p:cNvSpPr/>
          <p:nvPr/>
        </p:nvSpPr>
        <p:spPr>
          <a:xfrm>
            <a:off x="7945150" y="1969900"/>
            <a:ext cx="441600" cy="484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a:t>
            </a:r>
            <a:endParaRPr/>
          </a:p>
        </p:txBody>
      </p:sp>
      <p:sp>
        <p:nvSpPr>
          <p:cNvPr id="190" name="Google Shape;190;p27"/>
          <p:cNvSpPr/>
          <p:nvPr/>
        </p:nvSpPr>
        <p:spPr>
          <a:xfrm>
            <a:off x="7945150" y="2808100"/>
            <a:ext cx="441600" cy="484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1" name="Google Shape;191;p27"/>
          <p:cNvSpPr txBox="1"/>
          <p:nvPr/>
        </p:nvSpPr>
        <p:spPr>
          <a:xfrm>
            <a:off x="7731400" y="2398700"/>
            <a:ext cx="869100" cy="17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rPr>
              <a:t>Real</a:t>
            </a:r>
            <a:endParaRPr sz="1200">
              <a:solidFill>
                <a:schemeClr val="dk2"/>
              </a:solidFill>
            </a:endParaRPr>
          </a:p>
        </p:txBody>
      </p:sp>
      <p:sp>
        <p:nvSpPr>
          <p:cNvPr id="192" name="Google Shape;192;p27"/>
          <p:cNvSpPr txBox="1"/>
          <p:nvPr/>
        </p:nvSpPr>
        <p:spPr>
          <a:xfrm>
            <a:off x="7731400" y="3232000"/>
            <a:ext cx="869100" cy="17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rPr>
              <a:t>Fake</a:t>
            </a:r>
            <a:endParaRPr sz="1200">
              <a:solidFill>
                <a:schemeClr val="dk2"/>
              </a:solidFill>
            </a:endParaRPr>
          </a:p>
        </p:txBody>
      </p:sp>
      <p:pic>
        <p:nvPicPr>
          <p:cNvPr id="193" name="Google Shape;193;p27" title="cnn.mp3">
            <a:hlinkClick r:id="rId4"/>
          </p:cNvPr>
          <p:cNvPicPr preferRelativeResize="0"/>
          <p:nvPr/>
        </p:nvPicPr>
        <p:blipFill>
          <a:blip r:embed="rId5">
            <a:alphaModFix/>
          </a:blip>
          <a:stretch>
            <a:fillRect/>
          </a:stretch>
        </p:blipFill>
        <p:spPr>
          <a:xfrm>
            <a:off x="-627925" y="3520138"/>
            <a:ext cx="457200" cy="457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Development - ResNet18</a:t>
            </a:r>
            <a:endParaRPr/>
          </a:p>
        </p:txBody>
      </p:sp>
      <p:sp>
        <p:nvSpPr>
          <p:cNvPr id="199" name="Google Shape;199;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Common CNN architecture for image classification</a:t>
            </a:r>
            <a:endParaRPr/>
          </a:p>
        </p:txBody>
      </p:sp>
      <p:pic>
        <p:nvPicPr>
          <p:cNvPr id="200" name="Google Shape;200;p28"/>
          <p:cNvPicPr preferRelativeResize="0"/>
          <p:nvPr/>
        </p:nvPicPr>
        <p:blipFill>
          <a:blip r:embed="rId3">
            <a:alphaModFix/>
          </a:blip>
          <a:stretch>
            <a:fillRect/>
          </a:stretch>
        </p:blipFill>
        <p:spPr>
          <a:xfrm>
            <a:off x="523875" y="2179288"/>
            <a:ext cx="8096250" cy="2181225"/>
          </a:xfrm>
          <a:prstGeom prst="rect">
            <a:avLst/>
          </a:prstGeom>
          <a:noFill/>
          <a:ln>
            <a:noFill/>
          </a:ln>
        </p:spPr>
      </p:pic>
      <p:pic>
        <p:nvPicPr>
          <p:cNvPr id="201" name="Google Shape;201;p28" title="resnet.mp3">
            <a:hlinkClick r:id="rId4"/>
          </p:cNvPr>
          <p:cNvPicPr preferRelativeResize="0"/>
          <p:nvPr/>
        </p:nvPicPr>
        <p:blipFill>
          <a:blip r:embed="rId5">
            <a:alphaModFix/>
          </a:blip>
          <a:stretch>
            <a:fillRect/>
          </a:stretch>
        </p:blipFill>
        <p:spPr>
          <a:xfrm>
            <a:off x="-381000" y="4721275"/>
            <a:ext cx="269825" cy="269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Development - CBAM ResNet</a:t>
            </a:r>
            <a:endParaRPr/>
          </a:p>
        </p:txBody>
      </p:sp>
      <p:sp>
        <p:nvSpPr>
          <p:cNvPr id="207" name="Google Shape;207;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Extension of ResNet to include attention mechanism</a:t>
            </a:r>
            <a:endParaRPr/>
          </a:p>
        </p:txBody>
      </p:sp>
      <p:pic>
        <p:nvPicPr>
          <p:cNvPr id="208" name="Google Shape;208;p29"/>
          <p:cNvPicPr preferRelativeResize="0"/>
          <p:nvPr/>
        </p:nvPicPr>
        <p:blipFill>
          <a:blip r:embed="rId3">
            <a:alphaModFix/>
          </a:blip>
          <a:stretch>
            <a:fillRect/>
          </a:stretch>
        </p:blipFill>
        <p:spPr>
          <a:xfrm>
            <a:off x="2632187" y="1591350"/>
            <a:ext cx="3879625" cy="1960800"/>
          </a:xfrm>
          <a:prstGeom prst="rect">
            <a:avLst/>
          </a:prstGeom>
          <a:noFill/>
          <a:ln>
            <a:noFill/>
          </a:ln>
        </p:spPr>
      </p:pic>
      <p:pic>
        <p:nvPicPr>
          <p:cNvPr id="209" name="Google Shape;209;p29"/>
          <p:cNvPicPr preferRelativeResize="0"/>
          <p:nvPr/>
        </p:nvPicPr>
        <p:blipFill>
          <a:blip r:embed="rId4">
            <a:alphaModFix/>
          </a:blip>
          <a:stretch>
            <a:fillRect/>
          </a:stretch>
        </p:blipFill>
        <p:spPr>
          <a:xfrm>
            <a:off x="949225" y="3495925"/>
            <a:ext cx="7245524" cy="1647575"/>
          </a:xfrm>
          <a:prstGeom prst="rect">
            <a:avLst/>
          </a:prstGeom>
          <a:noFill/>
          <a:ln>
            <a:noFill/>
          </a:ln>
        </p:spPr>
      </p:pic>
      <p:pic>
        <p:nvPicPr>
          <p:cNvPr id="210" name="Google Shape;210;p29" title="cbam.mp3">
            <a:hlinkClick r:id="rId5"/>
          </p:cNvPr>
          <p:cNvPicPr preferRelativeResize="0"/>
          <p:nvPr/>
        </p:nvPicPr>
        <p:blipFill>
          <a:blip r:embed="rId6">
            <a:alphaModFix/>
          </a:blip>
          <a:stretch>
            <a:fillRect/>
          </a:stretch>
        </p:blipFill>
        <p:spPr>
          <a:xfrm>
            <a:off x="-374101" y="4813875"/>
            <a:ext cx="269825" cy="2698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216" name="Google Shape;216;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graphicFrame>
        <p:nvGraphicFramePr>
          <p:cNvPr id="217" name="Google Shape;217;p30"/>
          <p:cNvGraphicFramePr/>
          <p:nvPr/>
        </p:nvGraphicFramePr>
        <p:xfrm>
          <a:off x="311675" y="1880975"/>
          <a:ext cx="3000000" cy="3000000"/>
        </p:xfrm>
        <a:graphic>
          <a:graphicData uri="http://schemas.openxmlformats.org/drawingml/2006/table">
            <a:tbl>
              <a:tblPr>
                <a:noFill/>
                <a:tableStyleId>{CCB5ADEB-1A29-40E2-B60D-AEC135290363}</a:tableStyleId>
              </a:tblPr>
              <a:tblGrid>
                <a:gridCol w="2130150"/>
                <a:gridCol w="2130150"/>
                <a:gridCol w="2130150"/>
                <a:gridCol w="2130150"/>
              </a:tblGrid>
              <a:tr h="381000">
                <a:tc>
                  <a:txBody>
                    <a:bodyPr/>
                    <a:lstStyle/>
                    <a:p>
                      <a:pPr indent="0" lvl="0" marL="0" rtl="0" algn="r">
                        <a:spcBef>
                          <a:spcPts val="0"/>
                        </a:spcBef>
                        <a:spcAft>
                          <a:spcPts val="0"/>
                        </a:spcAft>
                        <a:buNone/>
                      </a:pPr>
                      <a:r>
                        <a:rPr b="1" lang="en"/>
                        <a:t>Model</a:t>
                      </a:r>
                      <a:endParaRPr b="1"/>
                    </a:p>
                  </a:txBody>
                  <a:tcPr marT="91425" marB="91425" marR="91425" marL="91425"/>
                </a:tc>
                <a:tc>
                  <a:txBody>
                    <a:bodyPr/>
                    <a:lstStyle/>
                    <a:p>
                      <a:pPr indent="0" lvl="0" marL="0" rtl="0" algn="l">
                        <a:spcBef>
                          <a:spcPts val="0"/>
                        </a:spcBef>
                        <a:spcAft>
                          <a:spcPts val="0"/>
                        </a:spcAft>
                        <a:buNone/>
                      </a:pPr>
                      <a:r>
                        <a:rPr b="1" lang="en"/>
                        <a:t>Train F1 score</a:t>
                      </a:r>
                      <a:endParaRPr b="1"/>
                    </a:p>
                  </a:txBody>
                  <a:tcPr marT="91425" marB="91425" marR="91425" marL="91425"/>
                </a:tc>
                <a:tc>
                  <a:txBody>
                    <a:bodyPr/>
                    <a:lstStyle/>
                    <a:p>
                      <a:pPr indent="0" lvl="0" marL="0" rtl="0" algn="l">
                        <a:spcBef>
                          <a:spcPts val="0"/>
                        </a:spcBef>
                        <a:spcAft>
                          <a:spcPts val="0"/>
                        </a:spcAft>
                        <a:buNone/>
                      </a:pPr>
                      <a:r>
                        <a:rPr b="1" lang="en"/>
                        <a:t>Validation F1 score</a:t>
                      </a:r>
                      <a:endParaRPr b="1"/>
                    </a:p>
                  </a:txBody>
                  <a:tcPr marT="91425" marB="91425" marR="91425" marL="91425"/>
                </a:tc>
                <a:tc>
                  <a:txBody>
                    <a:bodyPr/>
                    <a:lstStyle/>
                    <a:p>
                      <a:pPr indent="0" lvl="0" marL="0" rtl="0" algn="l">
                        <a:spcBef>
                          <a:spcPts val="0"/>
                        </a:spcBef>
                        <a:spcAft>
                          <a:spcPts val="0"/>
                        </a:spcAft>
                        <a:buNone/>
                      </a:pPr>
                      <a:r>
                        <a:rPr b="1" lang="en"/>
                        <a:t>Test F1 score</a:t>
                      </a:r>
                      <a:endParaRPr b="1"/>
                    </a:p>
                  </a:txBody>
                  <a:tcPr marT="91425" marB="91425" marR="91425" marL="91425"/>
                </a:tc>
              </a:tr>
              <a:tr h="381000">
                <a:tc>
                  <a:txBody>
                    <a:bodyPr/>
                    <a:lstStyle/>
                    <a:p>
                      <a:pPr indent="0" lvl="0" marL="0" rtl="0" algn="r">
                        <a:spcBef>
                          <a:spcPts val="0"/>
                        </a:spcBef>
                        <a:spcAft>
                          <a:spcPts val="0"/>
                        </a:spcAft>
                        <a:buNone/>
                      </a:pPr>
                      <a:r>
                        <a:rPr b="1" lang="en"/>
                        <a:t>Two-layer Vanilla CNN</a:t>
                      </a:r>
                      <a:endParaRPr b="1"/>
                    </a:p>
                  </a:txBody>
                  <a:tcPr marT="91425" marB="91425" marR="91425" marL="91425"/>
                </a:tc>
                <a:tc>
                  <a:txBody>
                    <a:bodyPr/>
                    <a:lstStyle/>
                    <a:p>
                      <a:pPr indent="0" lvl="0" marL="0" rtl="0" algn="l">
                        <a:spcBef>
                          <a:spcPts val="0"/>
                        </a:spcBef>
                        <a:spcAft>
                          <a:spcPts val="0"/>
                        </a:spcAft>
                        <a:buNone/>
                      </a:pPr>
                      <a:r>
                        <a:rPr lang="en"/>
                        <a:t>0.9641</a:t>
                      </a:r>
                      <a:endParaRPr/>
                    </a:p>
                  </a:txBody>
                  <a:tcPr marT="91425" marB="91425" marR="91425" marL="91425"/>
                </a:tc>
                <a:tc>
                  <a:txBody>
                    <a:bodyPr/>
                    <a:lstStyle/>
                    <a:p>
                      <a:pPr indent="0" lvl="0" marL="0" rtl="0" algn="l">
                        <a:spcBef>
                          <a:spcPts val="0"/>
                        </a:spcBef>
                        <a:spcAft>
                          <a:spcPts val="0"/>
                        </a:spcAft>
                        <a:buNone/>
                      </a:pPr>
                      <a:r>
                        <a:rPr lang="en"/>
                        <a:t>0.9749</a:t>
                      </a:r>
                      <a:endParaRPr/>
                    </a:p>
                  </a:txBody>
                  <a:tcPr marT="91425" marB="91425" marR="91425" marL="91425"/>
                </a:tc>
                <a:tc>
                  <a:txBody>
                    <a:bodyPr/>
                    <a:lstStyle/>
                    <a:p>
                      <a:pPr indent="0" lvl="0" marL="0" rtl="0" algn="l">
                        <a:spcBef>
                          <a:spcPts val="0"/>
                        </a:spcBef>
                        <a:spcAft>
                          <a:spcPts val="0"/>
                        </a:spcAft>
                        <a:buNone/>
                      </a:pPr>
                      <a:r>
                        <a:rPr lang="en"/>
                        <a:t>0.9755</a:t>
                      </a:r>
                      <a:endParaRPr/>
                    </a:p>
                  </a:txBody>
                  <a:tcPr marT="91425" marB="91425" marR="91425" marL="91425"/>
                </a:tc>
              </a:tr>
              <a:tr h="381000">
                <a:tc>
                  <a:txBody>
                    <a:bodyPr/>
                    <a:lstStyle/>
                    <a:p>
                      <a:pPr indent="0" lvl="0" marL="0" rtl="0" algn="r">
                        <a:spcBef>
                          <a:spcPts val="0"/>
                        </a:spcBef>
                        <a:spcAft>
                          <a:spcPts val="0"/>
                        </a:spcAft>
                        <a:buNone/>
                      </a:pPr>
                      <a:r>
                        <a:rPr b="1" lang="en"/>
                        <a:t>ResNet18</a:t>
                      </a:r>
                      <a:endParaRPr b="1"/>
                    </a:p>
                  </a:txBody>
                  <a:tcPr marT="91425" marB="91425" marR="91425" marL="91425"/>
                </a:tc>
                <a:tc>
                  <a:txBody>
                    <a:bodyPr/>
                    <a:lstStyle/>
                    <a:p>
                      <a:pPr indent="0" lvl="0" marL="0" rtl="0" algn="l">
                        <a:spcBef>
                          <a:spcPts val="0"/>
                        </a:spcBef>
                        <a:spcAft>
                          <a:spcPts val="0"/>
                        </a:spcAft>
                        <a:buNone/>
                      </a:pPr>
                      <a:r>
                        <a:rPr lang="en"/>
                        <a:t>0.9518</a:t>
                      </a:r>
                      <a:endParaRPr/>
                    </a:p>
                  </a:txBody>
                  <a:tcPr marT="91425" marB="91425" marR="91425" marL="91425"/>
                </a:tc>
                <a:tc>
                  <a:txBody>
                    <a:bodyPr/>
                    <a:lstStyle/>
                    <a:p>
                      <a:pPr indent="0" lvl="0" marL="0" rtl="0" algn="l">
                        <a:spcBef>
                          <a:spcPts val="0"/>
                        </a:spcBef>
                        <a:spcAft>
                          <a:spcPts val="0"/>
                        </a:spcAft>
                        <a:buNone/>
                      </a:pPr>
                      <a:r>
                        <a:rPr lang="en"/>
                        <a:t>0.9806</a:t>
                      </a:r>
                      <a:endParaRPr/>
                    </a:p>
                  </a:txBody>
                  <a:tcPr marT="91425" marB="91425" marR="91425" marL="91425"/>
                </a:tc>
                <a:tc>
                  <a:txBody>
                    <a:bodyPr/>
                    <a:lstStyle/>
                    <a:p>
                      <a:pPr indent="0" lvl="0" marL="0" rtl="0" algn="l">
                        <a:spcBef>
                          <a:spcPts val="0"/>
                        </a:spcBef>
                        <a:spcAft>
                          <a:spcPts val="0"/>
                        </a:spcAft>
                        <a:buNone/>
                      </a:pPr>
                      <a:r>
                        <a:rPr lang="en"/>
                        <a:t>0.9814</a:t>
                      </a:r>
                      <a:endParaRPr/>
                    </a:p>
                  </a:txBody>
                  <a:tcPr marT="91425" marB="91425" marR="91425" marL="91425"/>
                </a:tc>
              </a:tr>
              <a:tr h="381000">
                <a:tc>
                  <a:txBody>
                    <a:bodyPr/>
                    <a:lstStyle/>
                    <a:p>
                      <a:pPr indent="0" lvl="0" marL="0" rtl="0" algn="r">
                        <a:spcBef>
                          <a:spcPts val="0"/>
                        </a:spcBef>
                        <a:spcAft>
                          <a:spcPts val="0"/>
                        </a:spcAft>
                        <a:buNone/>
                      </a:pPr>
                      <a:r>
                        <a:rPr b="1" lang="en"/>
                        <a:t>CBAM ResNet18</a:t>
                      </a:r>
                      <a:endParaRPr b="1"/>
                    </a:p>
                  </a:txBody>
                  <a:tcPr marT="91425" marB="91425" marR="91425" marL="91425"/>
                </a:tc>
                <a:tc>
                  <a:txBody>
                    <a:bodyPr/>
                    <a:lstStyle/>
                    <a:p>
                      <a:pPr indent="0" lvl="0" marL="0" rtl="0" algn="l">
                        <a:spcBef>
                          <a:spcPts val="0"/>
                        </a:spcBef>
                        <a:spcAft>
                          <a:spcPts val="0"/>
                        </a:spcAft>
                        <a:buNone/>
                      </a:pPr>
                      <a:r>
                        <a:rPr lang="en"/>
                        <a:t>0.9613</a:t>
                      </a:r>
                      <a:endParaRPr/>
                    </a:p>
                  </a:txBody>
                  <a:tcPr marT="91425" marB="91425" marR="91425" marL="91425"/>
                </a:tc>
                <a:tc>
                  <a:txBody>
                    <a:bodyPr/>
                    <a:lstStyle/>
                    <a:p>
                      <a:pPr indent="0" lvl="0" marL="0" rtl="0" algn="l">
                        <a:spcBef>
                          <a:spcPts val="0"/>
                        </a:spcBef>
                        <a:spcAft>
                          <a:spcPts val="0"/>
                        </a:spcAft>
                        <a:buNone/>
                      </a:pPr>
                      <a:r>
                        <a:rPr lang="en"/>
                        <a:t>0.9783</a:t>
                      </a:r>
                      <a:endParaRPr/>
                    </a:p>
                  </a:txBody>
                  <a:tcPr marT="91425" marB="91425" marR="91425" marL="91425"/>
                </a:tc>
                <a:tc>
                  <a:txBody>
                    <a:bodyPr/>
                    <a:lstStyle/>
                    <a:p>
                      <a:pPr indent="0" lvl="0" marL="0" rtl="0" algn="l">
                        <a:spcBef>
                          <a:spcPts val="0"/>
                        </a:spcBef>
                        <a:spcAft>
                          <a:spcPts val="0"/>
                        </a:spcAft>
                        <a:buNone/>
                      </a:pPr>
                      <a:r>
                        <a:rPr lang="en"/>
                        <a:t>0.9814</a:t>
                      </a:r>
                      <a:endParaRPr/>
                    </a:p>
                  </a:txBody>
                  <a:tcPr marT="91425" marB="91425" marR="91425" marL="91425"/>
                </a:tc>
              </a:tr>
            </a:tbl>
          </a:graphicData>
        </a:graphic>
      </p:graphicFrame>
      <p:pic>
        <p:nvPicPr>
          <p:cNvPr id="218" name="Google Shape;218;p30" title="results.mp3">
            <a:hlinkClick r:id="rId3"/>
          </p:cNvPr>
          <p:cNvPicPr preferRelativeResize="0"/>
          <p:nvPr/>
        </p:nvPicPr>
        <p:blipFill>
          <a:blip r:embed="rId4">
            <a:alphaModFix/>
          </a:blip>
          <a:stretch>
            <a:fillRect/>
          </a:stretch>
        </p:blipFill>
        <p:spPr>
          <a:xfrm>
            <a:off x="-374101" y="4778250"/>
            <a:ext cx="269825" cy="269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Generative Models</a:t>
            </a:r>
            <a:endParaRPr/>
          </a:p>
        </p:txBody>
      </p:sp>
      <p:sp>
        <p:nvSpPr>
          <p:cNvPr id="224" name="Google Shape;224;p3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Jason Ciu Putra Sung (A0219734Y)</a:t>
            </a:r>
            <a:endParaRPr/>
          </a:p>
        </p:txBody>
      </p:sp>
      <p:pic>
        <p:nvPicPr>
          <p:cNvPr id="225" name="Google Shape;225;p31" title="1.mp3">
            <a:hlinkClick r:id="rId3"/>
          </p:cNvPr>
          <p:cNvPicPr preferRelativeResize="0"/>
          <p:nvPr/>
        </p:nvPicPr>
        <p:blipFill>
          <a:blip r:embed="rId4">
            <a:alphaModFix/>
          </a:blip>
          <a:stretch>
            <a:fillRect/>
          </a:stretch>
        </p:blipFill>
        <p:spPr>
          <a:xfrm>
            <a:off x="-503325" y="3927900"/>
            <a:ext cx="368275" cy="368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Introduction</a:t>
            </a:r>
            <a:endParaRPr/>
          </a:p>
        </p:txBody>
      </p:sp>
      <p:sp>
        <p:nvSpPr>
          <p:cNvPr id="62" name="Google Shape;62;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Kok Yi Ling (A0203933L)</a:t>
            </a:r>
            <a:endParaRPr/>
          </a:p>
        </p:txBody>
      </p:sp>
      <p:pic>
        <p:nvPicPr>
          <p:cNvPr id="63" name="Google Shape;63;p14" title="slide1.mp3">
            <a:hlinkClick r:id="rId3"/>
          </p:cNvPr>
          <p:cNvPicPr preferRelativeResize="0"/>
          <p:nvPr/>
        </p:nvPicPr>
        <p:blipFill>
          <a:blip r:embed="rId4">
            <a:alphaModFix/>
          </a:blip>
          <a:stretch>
            <a:fillRect/>
          </a:stretch>
        </p:blipFill>
        <p:spPr>
          <a:xfrm>
            <a:off x="-578525" y="4157025"/>
            <a:ext cx="457200" cy="457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Generative Models</a:t>
            </a:r>
            <a:endParaRPr/>
          </a:p>
        </p:txBody>
      </p:sp>
      <p:sp>
        <p:nvSpPr>
          <p:cNvPr id="231" name="Google Shape;231;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To enrich our dataset, we created our own images</a:t>
            </a:r>
            <a:endParaRPr/>
          </a:p>
          <a:p>
            <a:pPr indent="-342900" lvl="0" marL="457200" rtl="0" algn="l">
              <a:spcBef>
                <a:spcPts val="0"/>
              </a:spcBef>
              <a:spcAft>
                <a:spcPts val="0"/>
              </a:spcAft>
              <a:buSzPts val="1800"/>
              <a:buChar char="●"/>
            </a:pPr>
            <a:r>
              <a:rPr lang="en"/>
              <a:t>Models:</a:t>
            </a:r>
            <a:endParaRPr/>
          </a:p>
          <a:p>
            <a:pPr indent="-317500" lvl="1" marL="914400" rtl="0" algn="l">
              <a:spcBef>
                <a:spcPts val="0"/>
              </a:spcBef>
              <a:spcAft>
                <a:spcPts val="0"/>
              </a:spcAft>
              <a:buSzPts val="1400"/>
              <a:buChar char="○"/>
            </a:pPr>
            <a:r>
              <a:rPr lang="en"/>
              <a:t>VAE</a:t>
            </a:r>
            <a:endParaRPr/>
          </a:p>
          <a:p>
            <a:pPr indent="-317500" lvl="1" marL="914400" rtl="0" algn="l">
              <a:spcBef>
                <a:spcPts val="0"/>
              </a:spcBef>
              <a:spcAft>
                <a:spcPts val="0"/>
              </a:spcAft>
              <a:buSzPts val="1400"/>
              <a:buChar char="○"/>
            </a:pPr>
            <a:r>
              <a:rPr lang="en"/>
              <a:t>GAN</a:t>
            </a:r>
            <a:endParaRPr/>
          </a:p>
          <a:p>
            <a:pPr indent="-317500" lvl="1" marL="914400" rtl="0" algn="l">
              <a:spcBef>
                <a:spcPts val="0"/>
              </a:spcBef>
              <a:spcAft>
                <a:spcPts val="0"/>
              </a:spcAft>
              <a:buSzPts val="1400"/>
              <a:buChar char="○"/>
            </a:pPr>
            <a:r>
              <a:rPr lang="en"/>
              <a:t>Diffusion Model</a:t>
            </a:r>
            <a:endParaRPr/>
          </a:p>
          <a:p>
            <a:pPr indent="-342900" lvl="0" marL="457200" rtl="0" algn="l">
              <a:spcBef>
                <a:spcPts val="0"/>
              </a:spcBef>
              <a:spcAft>
                <a:spcPts val="0"/>
              </a:spcAft>
              <a:buSzPts val="1800"/>
              <a:buChar char="●"/>
            </a:pPr>
            <a:r>
              <a:rPr lang="en"/>
              <a:t>Goal: To test generalization and robustness to distributional shift</a:t>
            </a:r>
            <a:endParaRPr/>
          </a:p>
          <a:p>
            <a:pPr indent="-342900" lvl="0" marL="457200" rtl="0" algn="l">
              <a:spcBef>
                <a:spcPts val="0"/>
              </a:spcBef>
              <a:spcAft>
                <a:spcPts val="0"/>
              </a:spcAft>
              <a:buSzPts val="1800"/>
              <a:buChar char="●"/>
            </a:pPr>
            <a:r>
              <a:rPr lang="en"/>
              <a:t>To maintain consistency, we focus on face-related images</a:t>
            </a:r>
            <a:endParaRPr/>
          </a:p>
        </p:txBody>
      </p:sp>
      <p:pic>
        <p:nvPicPr>
          <p:cNvPr id="232" name="Google Shape;232;p32" title="2.mp3">
            <a:hlinkClick r:id="rId3"/>
          </p:cNvPr>
          <p:cNvPicPr preferRelativeResize="0"/>
          <p:nvPr/>
        </p:nvPicPr>
        <p:blipFill>
          <a:blip r:embed="rId4">
            <a:alphaModFix/>
          </a:blip>
          <a:stretch>
            <a:fillRect/>
          </a:stretch>
        </p:blipFill>
        <p:spPr>
          <a:xfrm>
            <a:off x="-457200" y="4721275"/>
            <a:ext cx="269825" cy="269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Variational Auto Encoders</a:t>
            </a:r>
            <a:endParaRPr/>
          </a:p>
        </p:txBody>
      </p:sp>
      <p:sp>
        <p:nvSpPr>
          <p:cNvPr id="238" name="Google Shape;238;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Trained from scratch on FFHQ (face) dataset. </a:t>
            </a:r>
            <a:endParaRPr/>
          </a:p>
        </p:txBody>
      </p:sp>
      <p:pic>
        <p:nvPicPr>
          <p:cNvPr id="239" name="Google Shape;239;p33"/>
          <p:cNvPicPr preferRelativeResize="0"/>
          <p:nvPr/>
        </p:nvPicPr>
        <p:blipFill>
          <a:blip r:embed="rId3">
            <a:alphaModFix/>
          </a:blip>
          <a:stretch>
            <a:fillRect/>
          </a:stretch>
        </p:blipFill>
        <p:spPr>
          <a:xfrm>
            <a:off x="1426476" y="1786301"/>
            <a:ext cx="6291050" cy="2580700"/>
          </a:xfrm>
          <a:prstGeom prst="rect">
            <a:avLst/>
          </a:prstGeom>
          <a:noFill/>
          <a:ln>
            <a:noFill/>
          </a:ln>
        </p:spPr>
      </p:pic>
      <p:pic>
        <p:nvPicPr>
          <p:cNvPr id="240" name="Google Shape;240;p33" title="3.mp3">
            <a:hlinkClick r:id="rId4"/>
          </p:cNvPr>
          <p:cNvPicPr preferRelativeResize="0"/>
          <p:nvPr/>
        </p:nvPicPr>
        <p:blipFill>
          <a:blip r:embed="rId5">
            <a:alphaModFix/>
          </a:blip>
          <a:stretch>
            <a:fillRect/>
          </a:stretch>
        </p:blipFill>
        <p:spPr>
          <a:xfrm>
            <a:off x="-381000" y="4721275"/>
            <a:ext cx="269825" cy="2698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GAN</a:t>
            </a:r>
            <a:endParaRPr/>
          </a:p>
        </p:txBody>
      </p:sp>
      <p:sp>
        <p:nvSpPr>
          <p:cNvPr id="246" name="Google Shape;246;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Use the StyleGAN3 pretrained on FFHQ</a:t>
            </a:r>
            <a:endParaRPr/>
          </a:p>
          <a:p>
            <a:pPr indent="-342900" lvl="0" marL="457200" rtl="0" algn="l">
              <a:spcBef>
                <a:spcPts val="0"/>
              </a:spcBef>
              <a:spcAft>
                <a:spcPts val="0"/>
              </a:spcAft>
              <a:buSzPts val="1800"/>
              <a:buChar char="●"/>
            </a:pPr>
            <a:r>
              <a:rPr lang="en"/>
              <a:t>Another one that is further fine-tuned on our own training dataset</a:t>
            </a:r>
            <a:endParaRPr/>
          </a:p>
        </p:txBody>
      </p:sp>
      <p:pic>
        <p:nvPicPr>
          <p:cNvPr id="247" name="Google Shape;247;p34"/>
          <p:cNvPicPr preferRelativeResize="0"/>
          <p:nvPr/>
        </p:nvPicPr>
        <p:blipFill>
          <a:blip r:embed="rId3">
            <a:alphaModFix/>
          </a:blip>
          <a:stretch>
            <a:fillRect/>
          </a:stretch>
        </p:blipFill>
        <p:spPr>
          <a:xfrm>
            <a:off x="2528278" y="1927025"/>
            <a:ext cx="4087450" cy="3016925"/>
          </a:xfrm>
          <a:prstGeom prst="rect">
            <a:avLst/>
          </a:prstGeom>
          <a:noFill/>
          <a:ln>
            <a:noFill/>
          </a:ln>
        </p:spPr>
      </p:pic>
      <p:pic>
        <p:nvPicPr>
          <p:cNvPr id="248" name="Google Shape;248;p34" title="4.mp3">
            <a:hlinkClick r:id="rId4"/>
          </p:cNvPr>
          <p:cNvPicPr preferRelativeResize="0"/>
          <p:nvPr/>
        </p:nvPicPr>
        <p:blipFill>
          <a:blip r:embed="rId5">
            <a:alphaModFix/>
          </a:blip>
          <a:stretch>
            <a:fillRect/>
          </a:stretch>
        </p:blipFill>
        <p:spPr>
          <a:xfrm>
            <a:off x="-381000" y="4721275"/>
            <a:ext cx="269825" cy="269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Diffusion Model</a:t>
            </a:r>
            <a:endParaRPr/>
          </a:p>
        </p:txBody>
      </p:sp>
      <p:sp>
        <p:nvSpPr>
          <p:cNvPr id="254" name="Google Shape;254;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Directly do generation on the StableDiffusion Large 3.5 API</a:t>
            </a:r>
            <a:endParaRPr/>
          </a:p>
        </p:txBody>
      </p:sp>
      <p:pic>
        <p:nvPicPr>
          <p:cNvPr id="255" name="Google Shape;255;p35"/>
          <p:cNvPicPr preferRelativeResize="0"/>
          <p:nvPr/>
        </p:nvPicPr>
        <p:blipFill>
          <a:blip r:embed="rId3">
            <a:alphaModFix/>
          </a:blip>
          <a:stretch>
            <a:fillRect/>
          </a:stretch>
        </p:blipFill>
        <p:spPr>
          <a:xfrm>
            <a:off x="2118625" y="1707725"/>
            <a:ext cx="4585876" cy="3034675"/>
          </a:xfrm>
          <a:prstGeom prst="rect">
            <a:avLst/>
          </a:prstGeom>
          <a:noFill/>
          <a:ln>
            <a:noFill/>
          </a:ln>
        </p:spPr>
      </p:pic>
      <p:pic>
        <p:nvPicPr>
          <p:cNvPr id="256" name="Google Shape;256;p35" title="5.mp3">
            <a:hlinkClick r:id="rId4"/>
          </p:cNvPr>
          <p:cNvPicPr preferRelativeResize="0"/>
          <p:nvPr/>
        </p:nvPicPr>
        <p:blipFill>
          <a:blip r:embed="rId5">
            <a:alphaModFix/>
          </a:blip>
          <a:stretch>
            <a:fillRect/>
          </a:stretch>
        </p:blipFill>
        <p:spPr>
          <a:xfrm>
            <a:off x="-407749" y="4742400"/>
            <a:ext cx="269825" cy="269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on Self-Generated Images</a:t>
            </a:r>
            <a:endParaRPr/>
          </a:p>
        </p:txBody>
      </p:sp>
      <p:sp>
        <p:nvSpPr>
          <p:cNvPr id="262" name="Google Shape;262;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Extremely poor </a:t>
            </a:r>
            <a:r>
              <a:rPr lang="en"/>
              <a:t>performance</a:t>
            </a:r>
            <a:r>
              <a:rPr lang="en"/>
              <a:t> in the unseen and out-of-domain test set</a:t>
            </a:r>
            <a:endParaRPr/>
          </a:p>
        </p:txBody>
      </p:sp>
      <p:graphicFrame>
        <p:nvGraphicFramePr>
          <p:cNvPr id="263" name="Google Shape;263;p36"/>
          <p:cNvGraphicFramePr/>
          <p:nvPr/>
        </p:nvGraphicFramePr>
        <p:xfrm>
          <a:off x="311675" y="1880975"/>
          <a:ext cx="3000000" cy="3000000"/>
        </p:xfrm>
        <a:graphic>
          <a:graphicData uri="http://schemas.openxmlformats.org/drawingml/2006/table">
            <a:tbl>
              <a:tblPr>
                <a:noFill/>
                <a:tableStyleId>{CCB5ADEB-1A29-40E2-B60D-AEC135290363}</a:tableStyleId>
              </a:tblPr>
              <a:tblGrid>
                <a:gridCol w="1704125"/>
                <a:gridCol w="1704125"/>
                <a:gridCol w="1704125"/>
                <a:gridCol w="1704125"/>
                <a:gridCol w="1704125"/>
              </a:tblGrid>
              <a:tr h="381000">
                <a:tc>
                  <a:txBody>
                    <a:bodyPr/>
                    <a:lstStyle/>
                    <a:p>
                      <a:pPr indent="0" lvl="0" marL="0" rtl="0" algn="r">
                        <a:spcBef>
                          <a:spcPts val="0"/>
                        </a:spcBef>
                        <a:spcAft>
                          <a:spcPts val="0"/>
                        </a:spcAft>
                        <a:buNone/>
                      </a:pPr>
                      <a:r>
                        <a:rPr b="1" lang="en"/>
                        <a:t>Model</a:t>
                      </a:r>
                      <a:endParaRPr b="1"/>
                    </a:p>
                  </a:txBody>
                  <a:tcPr marT="91425" marB="91425" marR="91425" marL="91425"/>
                </a:tc>
                <a:tc>
                  <a:txBody>
                    <a:bodyPr/>
                    <a:lstStyle/>
                    <a:p>
                      <a:pPr indent="0" lvl="0" marL="0" rtl="0" algn="l">
                        <a:spcBef>
                          <a:spcPts val="0"/>
                        </a:spcBef>
                        <a:spcAft>
                          <a:spcPts val="0"/>
                        </a:spcAft>
                        <a:buNone/>
                      </a:pPr>
                      <a:r>
                        <a:rPr b="1" lang="en"/>
                        <a:t>VAE</a:t>
                      </a:r>
                      <a:r>
                        <a:rPr b="1" lang="en"/>
                        <a:t> F1 score</a:t>
                      </a:r>
                      <a:endParaRPr b="1"/>
                    </a:p>
                  </a:txBody>
                  <a:tcPr marT="91425" marB="91425" marR="91425" marL="91425"/>
                </a:tc>
                <a:tc>
                  <a:txBody>
                    <a:bodyPr/>
                    <a:lstStyle/>
                    <a:p>
                      <a:pPr indent="0" lvl="0" marL="0" rtl="0" algn="l">
                        <a:spcBef>
                          <a:spcPts val="0"/>
                        </a:spcBef>
                        <a:spcAft>
                          <a:spcPts val="0"/>
                        </a:spcAft>
                        <a:buNone/>
                      </a:pPr>
                      <a:r>
                        <a:rPr b="1" lang="en"/>
                        <a:t>GAN-PT </a:t>
                      </a:r>
                      <a:r>
                        <a:rPr b="1" lang="en"/>
                        <a:t>F1 score</a:t>
                      </a:r>
                      <a:endParaRPr b="1"/>
                    </a:p>
                  </a:txBody>
                  <a:tcPr marT="91425" marB="91425" marR="91425" marL="91425"/>
                </a:tc>
                <a:tc>
                  <a:txBody>
                    <a:bodyPr/>
                    <a:lstStyle/>
                    <a:p>
                      <a:pPr indent="0" lvl="0" marL="0" rtl="0" algn="l">
                        <a:spcBef>
                          <a:spcPts val="0"/>
                        </a:spcBef>
                        <a:spcAft>
                          <a:spcPts val="0"/>
                        </a:spcAft>
                        <a:buNone/>
                      </a:pPr>
                      <a:r>
                        <a:rPr b="1" lang="en"/>
                        <a:t>GAN-FT F1 score</a:t>
                      </a:r>
                      <a:endParaRPr b="1"/>
                    </a:p>
                  </a:txBody>
                  <a:tcPr marT="91425" marB="91425" marR="91425" marL="91425"/>
                </a:tc>
                <a:tc>
                  <a:txBody>
                    <a:bodyPr/>
                    <a:lstStyle/>
                    <a:p>
                      <a:pPr indent="0" lvl="0" marL="0" rtl="0" algn="l">
                        <a:spcBef>
                          <a:spcPts val="0"/>
                        </a:spcBef>
                        <a:spcAft>
                          <a:spcPts val="0"/>
                        </a:spcAft>
                        <a:buNone/>
                      </a:pPr>
                      <a:r>
                        <a:rPr b="1" lang="en"/>
                        <a:t>DM</a:t>
                      </a:r>
                      <a:r>
                        <a:rPr b="1" lang="en"/>
                        <a:t> F1 score</a:t>
                      </a:r>
                      <a:endParaRPr b="1"/>
                    </a:p>
                  </a:txBody>
                  <a:tcPr marT="91425" marB="91425" marR="91425" marL="91425"/>
                </a:tc>
              </a:tr>
              <a:tr h="381000">
                <a:tc>
                  <a:txBody>
                    <a:bodyPr/>
                    <a:lstStyle/>
                    <a:p>
                      <a:pPr indent="0" lvl="0" marL="0" rtl="0" algn="r">
                        <a:spcBef>
                          <a:spcPts val="0"/>
                        </a:spcBef>
                        <a:spcAft>
                          <a:spcPts val="0"/>
                        </a:spcAft>
                        <a:buNone/>
                      </a:pPr>
                      <a:r>
                        <a:rPr b="1" lang="en"/>
                        <a:t>Two-layer Vanilla CNN</a:t>
                      </a:r>
                      <a:endParaRPr b="1"/>
                    </a:p>
                  </a:txBody>
                  <a:tcPr marT="91425" marB="91425" marR="91425" marL="91425"/>
                </a:tc>
                <a:tc>
                  <a:txBody>
                    <a:bodyPr/>
                    <a:lstStyle/>
                    <a:p>
                      <a:pPr indent="0" lvl="0" marL="76200" rtl="0" algn="l">
                        <a:spcBef>
                          <a:spcPts val="0"/>
                        </a:spcBef>
                        <a:spcAft>
                          <a:spcPts val="0"/>
                        </a:spcAft>
                        <a:buNone/>
                      </a:pPr>
                      <a:r>
                        <a:rPr lang="en">
                          <a:solidFill>
                            <a:srgbClr val="1F1F1F"/>
                          </a:solidFill>
                        </a:rPr>
                        <a:t>0</a:t>
                      </a:r>
                      <a:endParaRPr>
                        <a:solidFill>
                          <a:srgbClr val="1F1F1F"/>
                        </a:solidFill>
                      </a:endParaRPr>
                    </a:p>
                  </a:txBody>
                  <a:tcPr marT="57150" marB="57150" marR="57150" marL="57150" anchor="ctr"/>
                </a:tc>
                <a:tc>
                  <a:txBody>
                    <a:bodyPr/>
                    <a:lstStyle/>
                    <a:p>
                      <a:pPr indent="0" lvl="0" marL="76200" rtl="0" algn="l">
                        <a:spcBef>
                          <a:spcPts val="0"/>
                        </a:spcBef>
                        <a:spcAft>
                          <a:spcPts val="0"/>
                        </a:spcAft>
                        <a:buNone/>
                      </a:pPr>
                      <a:r>
                        <a:rPr lang="en">
                          <a:solidFill>
                            <a:srgbClr val="1F1F1F"/>
                          </a:solidFill>
                        </a:rPr>
                        <a:t>0.008</a:t>
                      </a:r>
                      <a:endParaRPr>
                        <a:solidFill>
                          <a:srgbClr val="1F1F1F"/>
                        </a:solidFill>
                      </a:endParaRPr>
                    </a:p>
                  </a:txBody>
                  <a:tcPr marT="57150" marB="57150" marR="57150" marL="57150" anchor="ctr"/>
                </a:tc>
                <a:tc>
                  <a:txBody>
                    <a:bodyPr/>
                    <a:lstStyle/>
                    <a:p>
                      <a:pPr indent="0" lvl="0" marL="76200" rtl="0" algn="l">
                        <a:spcBef>
                          <a:spcPts val="0"/>
                        </a:spcBef>
                        <a:spcAft>
                          <a:spcPts val="0"/>
                        </a:spcAft>
                        <a:buNone/>
                      </a:pPr>
                      <a:r>
                        <a:rPr lang="en">
                          <a:solidFill>
                            <a:srgbClr val="1F1F1F"/>
                          </a:solidFill>
                        </a:rPr>
                        <a:t>0.004</a:t>
                      </a:r>
                      <a:endParaRPr>
                        <a:solidFill>
                          <a:srgbClr val="1F1F1F"/>
                        </a:solidFill>
                      </a:endParaRPr>
                    </a:p>
                  </a:txBody>
                  <a:tcPr marT="57150" marB="57150" marR="57150" marL="57150" anchor="ctr"/>
                </a:tc>
                <a:tc>
                  <a:txBody>
                    <a:bodyPr/>
                    <a:lstStyle/>
                    <a:p>
                      <a:pPr indent="0" lvl="0" marL="76200" rtl="0" algn="l">
                        <a:spcBef>
                          <a:spcPts val="0"/>
                        </a:spcBef>
                        <a:spcAft>
                          <a:spcPts val="0"/>
                        </a:spcAft>
                        <a:buNone/>
                      </a:pPr>
                      <a:r>
                        <a:rPr lang="en">
                          <a:solidFill>
                            <a:srgbClr val="1F1F1F"/>
                          </a:solidFill>
                        </a:rPr>
                        <a:t>0.4</a:t>
                      </a:r>
                      <a:endParaRPr>
                        <a:solidFill>
                          <a:srgbClr val="1F1F1F"/>
                        </a:solidFill>
                      </a:endParaRPr>
                    </a:p>
                  </a:txBody>
                  <a:tcPr marT="57150" marB="57150" marR="57150" marL="57150" anchor="ctr"/>
                </a:tc>
              </a:tr>
              <a:tr h="381000">
                <a:tc>
                  <a:txBody>
                    <a:bodyPr/>
                    <a:lstStyle/>
                    <a:p>
                      <a:pPr indent="0" lvl="0" marL="0" rtl="0" algn="r">
                        <a:spcBef>
                          <a:spcPts val="0"/>
                        </a:spcBef>
                        <a:spcAft>
                          <a:spcPts val="0"/>
                        </a:spcAft>
                        <a:buNone/>
                      </a:pPr>
                      <a:r>
                        <a:rPr b="1" lang="en"/>
                        <a:t>ResNet18</a:t>
                      </a:r>
                      <a:endParaRPr b="1"/>
                    </a:p>
                  </a:txBody>
                  <a:tcPr marT="91425" marB="91425" marR="91425" marL="91425"/>
                </a:tc>
                <a:tc>
                  <a:txBody>
                    <a:bodyPr/>
                    <a:lstStyle/>
                    <a:p>
                      <a:pPr indent="0" lvl="0" marL="76200" rtl="0" algn="l">
                        <a:spcBef>
                          <a:spcPts val="0"/>
                        </a:spcBef>
                        <a:spcAft>
                          <a:spcPts val="0"/>
                        </a:spcAft>
                        <a:buNone/>
                      </a:pPr>
                      <a:r>
                        <a:rPr lang="en">
                          <a:solidFill>
                            <a:srgbClr val="1F1F1F"/>
                          </a:solidFill>
                        </a:rPr>
                        <a:t>0</a:t>
                      </a:r>
                      <a:endParaRPr>
                        <a:solidFill>
                          <a:srgbClr val="1F1F1F"/>
                        </a:solidFill>
                      </a:endParaRPr>
                    </a:p>
                  </a:txBody>
                  <a:tcPr marT="57150" marB="57150" marR="57150" marL="57150" anchor="ctr"/>
                </a:tc>
                <a:tc>
                  <a:txBody>
                    <a:bodyPr/>
                    <a:lstStyle/>
                    <a:p>
                      <a:pPr indent="0" lvl="0" marL="76200" rtl="0" algn="l">
                        <a:spcBef>
                          <a:spcPts val="0"/>
                        </a:spcBef>
                        <a:spcAft>
                          <a:spcPts val="0"/>
                        </a:spcAft>
                        <a:buNone/>
                      </a:pPr>
                      <a:r>
                        <a:rPr lang="en">
                          <a:solidFill>
                            <a:srgbClr val="1F1F1F"/>
                          </a:solidFill>
                        </a:rPr>
                        <a:t>0.0354</a:t>
                      </a:r>
                      <a:endParaRPr>
                        <a:solidFill>
                          <a:srgbClr val="1F1F1F"/>
                        </a:solidFill>
                      </a:endParaRPr>
                    </a:p>
                  </a:txBody>
                  <a:tcPr marT="57150" marB="57150" marR="57150" marL="57150" anchor="ctr"/>
                </a:tc>
                <a:tc>
                  <a:txBody>
                    <a:bodyPr/>
                    <a:lstStyle/>
                    <a:p>
                      <a:pPr indent="0" lvl="0" marL="76200" rtl="0" algn="l">
                        <a:spcBef>
                          <a:spcPts val="0"/>
                        </a:spcBef>
                        <a:spcAft>
                          <a:spcPts val="0"/>
                        </a:spcAft>
                        <a:buNone/>
                      </a:pPr>
                      <a:r>
                        <a:rPr lang="en">
                          <a:solidFill>
                            <a:srgbClr val="1F1F1F"/>
                          </a:solidFill>
                        </a:rPr>
                        <a:t>0.0198</a:t>
                      </a:r>
                      <a:endParaRPr>
                        <a:solidFill>
                          <a:srgbClr val="1F1F1F"/>
                        </a:solidFill>
                      </a:endParaRPr>
                    </a:p>
                  </a:txBody>
                  <a:tcPr marT="57150" marB="57150" marR="57150" marL="57150" anchor="ctr"/>
                </a:tc>
                <a:tc>
                  <a:txBody>
                    <a:bodyPr/>
                    <a:lstStyle/>
                    <a:p>
                      <a:pPr indent="0" lvl="0" marL="76200" rtl="0" algn="l">
                        <a:spcBef>
                          <a:spcPts val="0"/>
                        </a:spcBef>
                        <a:spcAft>
                          <a:spcPts val="0"/>
                        </a:spcAft>
                        <a:buNone/>
                      </a:pPr>
                      <a:r>
                        <a:rPr lang="en">
                          <a:solidFill>
                            <a:srgbClr val="1F1F1F"/>
                          </a:solidFill>
                        </a:rPr>
                        <a:t>0.4561</a:t>
                      </a:r>
                      <a:endParaRPr>
                        <a:solidFill>
                          <a:srgbClr val="1F1F1F"/>
                        </a:solidFill>
                      </a:endParaRPr>
                    </a:p>
                  </a:txBody>
                  <a:tcPr marT="57150" marB="57150" marR="57150" marL="57150" anchor="ctr"/>
                </a:tc>
              </a:tr>
              <a:tr h="381000">
                <a:tc>
                  <a:txBody>
                    <a:bodyPr/>
                    <a:lstStyle/>
                    <a:p>
                      <a:pPr indent="0" lvl="0" marL="0" rtl="0" algn="r">
                        <a:spcBef>
                          <a:spcPts val="0"/>
                        </a:spcBef>
                        <a:spcAft>
                          <a:spcPts val="0"/>
                        </a:spcAft>
                        <a:buNone/>
                      </a:pPr>
                      <a:r>
                        <a:rPr b="1" lang="en"/>
                        <a:t>CBAM ResNet18</a:t>
                      </a:r>
                      <a:endParaRPr b="1"/>
                    </a:p>
                  </a:txBody>
                  <a:tcPr marT="91425" marB="91425" marR="91425" marL="91425"/>
                </a:tc>
                <a:tc>
                  <a:txBody>
                    <a:bodyPr/>
                    <a:lstStyle/>
                    <a:p>
                      <a:pPr indent="0" lvl="0" marL="76200" rtl="0" algn="l">
                        <a:spcBef>
                          <a:spcPts val="0"/>
                        </a:spcBef>
                        <a:spcAft>
                          <a:spcPts val="0"/>
                        </a:spcAft>
                        <a:buNone/>
                      </a:pPr>
                      <a:r>
                        <a:rPr lang="en">
                          <a:solidFill>
                            <a:srgbClr val="1F1F1F"/>
                          </a:solidFill>
                        </a:rPr>
                        <a:t>0</a:t>
                      </a:r>
                      <a:endParaRPr>
                        <a:solidFill>
                          <a:srgbClr val="1F1F1F"/>
                        </a:solidFill>
                      </a:endParaRPr>
                    </a:p>
                  </a:txBody>
                  <a:tcPr marT="57150" marB="57150" marR="57150" marL="57150" anchor="ctr"/>
                </a:tc>
                <a:tc>
                  <a:txBody>
                    <a:bodyPr/>
                    <a:lstStyle/>
                    <a:p>
                      <a:pPr indent="0" lvl="0" marL="76200" rtl="0" algn="l">
                        <a:spcBef>
                          <a:spcPts val="0"/>
                        </a:spcBef>
                        <a:spcAft>
                          <a:spcPts val="0"/>
                        </a:spcAft>
                        <a:buNone/>
                      </a:pPr>
                      <a:r>
                        <a:rPr lang="en">
                          <a:solidFill>
                            <a:srgbClr val="1F1F1F"/>
                          </a:solidFill>
                        </a:rPr>
                        <a:t>0.008</a:t>
                      </a:r>
                      <a:endParaRPr>
                        <a:solidFill>
                          <a:srgbClr val="1F1F1F"/>
                        </a:solidFill>
                      </a:endParaRPr>
                    </a:p>
                  </a:txBody>
                  <a:tcPr marT="57150" marB="57150" marR="57150" marL="57150" anchor="ctr"/>
                </a:tc>
                <a:tc>
                  <a:txBody>
                    <a:bodyPr/>
                    <a:lstStyle/>
                    <a:p>
                      <a:pPr indent="0" lvl="0" marL="76200" rtl="0" algn="l">
                        <a:spcBef>
                          <a:spcPts val="0"/>
                        </a:spcBef>
                        <a:spcAft>
                          <a:spcPts val="0"/>
                        </a:spcAft>
                        <a:buNone/>
                      </a:pPr>
                      <a:r>
                        <a:rPr lang="en">
                          <a:solidFill>
                            <a:srgbClr val="1F1F1F"/>
                          </a:solidFill>
                        </a:rPr>
                        <a:t>0.004</a:t>
                      </a:r>
                      <a:endParaRPr>
                        <a:solidFill>
                          <a:srgbClr val="1F1F1F"/>
                        </a:solidFill>
                      </a:endParaRPr>
                    </a:p>
                  </a:txBody>
                  <a:tcPr marT="57150" marB="57150" marR="57150" marL="57150" anchor="ctr"/>
                </a:tc>
                <a:tc>
                  <a:txBody>
                    <a:bodyPr/>
                    <a:lstStyle/>
                    <a:p>
                      <a:pPr indent="0" lvl="0" marL="76200" rtl="0" algn="l">
                        <a:spcBef>
                          <a:spcPts val="0"/>
                        </a:spcBef>
                        <a:spcAft>
                          <a:spcPts val="0"/>
                        </a:spcAft>
                        <a:buNone/>
                      </a:pPr>
                      <a:r>
                        <a:rPr lang="en">
                          <a:solidFill>
                            <a:srgbClr val="1F1F1F"/>
                          </a:solidFill>
                        </a:rPr>
                        <a:t>0.4286</a:t>
                      </a:r>
                      <a:endParaRPr>
                        <a:solidFill>
                          <a:srgbClr val="1F1F1F"/>
                        </a:solidFill>
                      </a:endParaRPr>
                    </a:p>
                  </a:txBody>
                  <a:tcPr marT="57150" marB="57150" marR="57150" marL="57150" anchor="ctr"/>
                </a:tc>
              </a:tr>
            </a:tbl>
          </a:graphicData>
        </a:graphic>
      </p:graphicFrame>
      <p:pic>
        <p:nvPicPr>
          <p:cNvPr id="264" name="Google Shape;264;p36" title="6.mp3">
            <a:hlinkClick r:id="rId3"/>
          </p:cNvPr>
          <p:cNvPicPr preferRelativeResize="0"/>
          <p:nvPr/>
        </p:nvPicPr>
        <p:blipFill>
          <a:blip r:embed="rId4">
            <a:alphaModFix/>
          </a:blip>
          <a:stretch>
            <a:fillRect/>
          </a:stretch>
        </p:blipFill>
        <p:spPr>
          <a:xfrm>
            <a:off x="-381000" y="4721275"/>
            <a:ext cx="269825" cy="2698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Fine-tuning the Models</a:t>
            </a:r>
            <a:endParaRPr/>
          </a:p>
        </p:txBody>
      </p:sp>
      <p:sp>
        <p:nvSpPr>
          <p:cNvPr id="270" name="Google Shape;270;p3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Wilson Kurniawan (A0093874N)</a:t>
            </a:r>
            <a:endParaRPr/>
          </a:p>
        </p:txBody>
      </p:sp>
      <p:pic>
        <p:nvPicPr>
          <p:cNvPr id="271" name="Google Shape;271;p37" title="slide25.mp3">
            <a:hlinkClick r:id="rId3"/>
          </p:cNvPr>
          <p:cNvPicPr preferRelativeResize="0"/>
          <p:nvPr/>
        </p:nvPicPr>
        <p:blipFill>
          <a:blip r:embed="rId4">
            <a:alphaModFix/>
          </a:blip>
          <a:stretch>
            <a:fillRect/>
          </a:stretch>
        </p:blipFill>
        <p:spPr>
          <a:xfrm>
            <a:off x="-609600" y="3779125"/>
            <a:ext cx="457200" cy="457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Dealing with out-of-domain images</a:t>
            </a:r>
            <a:endParaRPr/>
          </a:p>
        </p:txBody>
      </p:sp>
      <p:sp>
        <p:nvSpPr>
          <p:cNvPr id="277" name="Google Shape;277;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Since the baseline trained models are rather domain-specific, we attempted the following improvements:</a:t>
            </a:r>
            <a:endParaRPr/>
          </a:p>
          <a:p>
            <a:pPr indent="-342900" lvl="0" marL="457200" rtl="0" algn="l">
              <a:spcBef>
                <a:spcPts val="1200"/>
              </a:spcBef>
              <a:spcAft>
                <a:spcPts val="0"/>
              </a:spcAft>
              <a:buSzPts val="1800"/>
              <a:buChar char="●"/>
            </a:pPr>
            <a:r>
              <a:rPr lang="en"/>
              <a:t>Fine-tuning the models by freezing the feature extractor and retraining only the classification head.</a:t>
            </a:r>
            <a:endParaRPr/>
          </a:p>
          <a:p>
            <a:pPr indent="-342900" lvl="0" marL="457200" rtl="0" algn="l">
              <a:spcBef>
                <a:spcPts val="0"/>
              </a:spcBef>
              <a:spcAft>
                <a:spcPts val="0"/>
              </a:spcAft>
              <a:buSzPts val="1800"/>
              <a:buChar char="●"/>
            </a:pPr>
            <a:r>
              <a:rPr lang="en"/>
              <a:t>Re-training the models with our generated images included in the training and validation datasets.</a:t>
            </a:r>
            <a:endParaRPr/>
          </a:p>
        </p:txBody>
      </p:sp>
      <p:pic>
        <p:nvPicPr>
          <p:cNvPr id="278" name="Google Shape;278;p38" title="slide26.mp3">
            <a:hlinkClick r:id="rId3"/>
          </p:cNvPr>
          <p:cNvPicPr preferRelativeResize="0"/>
          <p:nvPr/>
        </p:nvPicPr>
        <p:blipFill>
          <a:blip r:embed="rId4">
            <a:alphaModFix/>
          </a:blip>
          <a:stretch>
            <a:fillRect/>
          </a:stretch>
        </p:blipFill>
        <p:spPr>
          <a:xfrm>
            <a:off x="-381000" y="4721275"/>
            <a:ext cx="269825" cy="2698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Result</a:t>
            </a:r>
            <a:endParaRPr/>
          </a:p>
        </p:txBody>
      </p:sp>
      <p:sp>
        <p:nvSpPr>
          <p:cNvPr id="284" name="Google Shape;284;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Fine-tuning allows the models to detect other kinds of generated images, at the expense of worse score in predicting images from Kaggle dataset.</a:t>
            </a:r>
            <a:endParaRPr/>
          </a:p>
          <a:p>
            <a:pPr indent="-330200" lvl="1" marL="914400" rtl="0" algn="l">
              <a:spcBef>
                <a:spcPts val="0"/>
              </a:spcBef>
              <a:spcAft>
                <a:spcPts val="0"/>
              </a:spcAft>
              <a:buSzPts val="1600"/>
              <a:buChar char="○"/>
            </a:pPr>
            <a:r>
              <a:rPr lang="en" sz="1600"/>
              <a:t>The performance for DM-based images is very good =&gt; domain adaptation works for this type of image.</a:t>
            </a:r>
            <a:endParaRPr sz="1600"/>
          </a:p>
        </p:txBody>
      </p:sp>
      <p:graphicFrame>
        <p:nvGraphicFramePr>
          <p:cNvPr id="285" name="Google Shape;285;p39"/>
          <p:cNvGraphicFramePr/>
          <p:nvPr/>
        </p:nvGraphicFramePr>
        <p:xfrm>
          <a:off x="311700" y="2623925"/>
          <a:ext cx="3000000" cy="3000000"/>
        </p:xfrm>
        <a:graphic>
          <a:graphicData uri="http://schemas.openxmlformats.org/drawingml/2006/table">
            <a:tbl>
              <a:tblPr>
                <a:noFill/>
                <a:tableStyleId>{CCB5ADEB-1A29-40E2-B60D-AEC135290363}</a:tableStyleId>
              </a:tblPr>
              <a:tblGrid>
                <a:gridCol w="1420100"/>
                <a:gridCol w="1420100"/>
                <a:gridCol w="1420100"/>
                <a:gridCol w="1420100"/>
                <a:gridCol w="1420100"/>
                <a:gridCol w="1420100"/>
              </a:tblGrid>
              <a:tr h="381000">
                <a:tc>
                  <a:txBody>
                    <a:bodyPr/>
                    <a:lstStyle/>
                    <a:p>
                      <a:pPr indent="0" lvl="0" marL="0" rtl="0" algn="r">
                        <a:spcBef>
                          <a:spcPts val="0"/>
                        </a:spcBef>
                        <a:spcAft>
                          <a:spcPts val="0"/>
                        </a:spcAft>
                        <a:buNone/>
                      </a:pPr>
                      <a:r>
                        <a:rPr b="1" lang="en"/>
                        <a:t>Model</a:t>
                      </a:r>
                      <a:endParaRPr b="1"/>
                    </a:p>
                  </a:txBody>
                  <a:tcPr marT="91425" marB="91425" marR="91425" marL="91425"/>
                </a:tc>
                <a:tc>
                  <a:txBody>
                    <a:bodyPr/>
                    <a:lstStyle/>
                    <a:p>
                      <a:pPr indent="0" lvl="0" marL="0" rtl="0" algn="l">
                        <a:spcBef>
                          <a:spcPts val="0"/>
                        </a:spcBef>
                        <a:spcAft>
                          <a:spcPts val="0"/>
                        </a:spcAft>
                        <a:buNone/>
                      </a:pPr>
                      <a:r>
                        <a:rPr b="1" lang="en"/>
                        <a:t>Kaggle F1 score</a:t>
                      </a:r>
                      <a:endParaRPr b="1"/>
                    </a:p>
                  </a:txBody>
                  <a:tcPr marT="91425" marB="91425" marR="91425" marL="91425"/>
                </a:tc>
                <a:tc>
                  <a:txBody>
                    <a:bodyPr/>
                    <a:lstStyle/>
                    <a:p>
                      <a:pPr indent="0" lvl="0" marL="0" rtl="0" algn="l">
                        <a:spcBef>
                          <a:spcPts val="0"/>
                        </a:spcBef>
                        <a:spcAft>
                          <a:spcPts val="0"/>
                        </a:spcAft>
                        <a:buNone/>
                      </a:pPr>
                      <a:r>
                        <a:rPr b="1" lang="en"/>
                        <a:t>VAE F1 score</a:t>
                      </a:r>
                      <a:endParaRPr b="1"/>
                    </a:p>
                  </a:txBody>
                  <a:tcPr marT="91425" marB="91425" marR="91425" marL="91425"/>
                </a:tc>
                <a:tc>
                  <a:txBody>
                    <a:bodyPr/>
                    <a:lstStyle/>
                    <a:p>
                      <a:pPr indent="0" lvl="0" marL="0" rtl="0" algn="l">
                        <a:spcBef>
                          <a:spcPts val="0"/>
                        </a:spcBef>
                        <a:spcAft>
                          <a:spcPts val="0"/>
                        </a:spcAft>
                        <a:buNone/>
                      </a:pPr>
                      <a:r>
                        <a:rPr b="1" lang="en"/>
                        <a:t>GAN-PT F1 score</a:t>
                      </a:r>
                      <a:endParaRPr b="1"/>
                    </a:p>
                  </a:txBody>
                  <a:tcPr marT="91425" marB="91425" marR="91425" marL="91425"/>
                </a:tc>
                <a:tc>
                  <a:txBody>
                    <a:bodyPr/>
                    <a:lstStyle/>
                    <a:p>
                      <a:pPr indent="0" lvl="0" marL="0" rtl="0" algn="l">
                        <a:spcBef>
                          <a:spcPts val="0"/>
                        </a:spcBef>
                        <a:spcAft>
                          <a:spcPts val="0"/>
                        </a:spcAft>
                        <a:buNone/>
                      </a:pPr>
                      <a:r>
                        <a:rPr b="1" lang="en"/>
                        <a:t>GAN-FT F1 score</a:t>
                      </a:r>
                      <a:endParaRPr b="1"/>
                    </a:p>
                  </a:txBody>
                  <a:tcPr marT="91425" marB="91425" marR="91425" marL="91425"/>
                </a:tc>
                <a:tc>
                  <a:txBody>
                    <a:bodyPr/>
                    <a:lstStyle/>
                    <a:p>
                      <a:pPr indent="0" lvl="0" marL="0" rtl="0" algn="l">
                        <a:spcBef>
                          <a:spcPts val="0"/>
                        </a:spcBef>
                        <a:spcAft>
                          <a:spcPts val="0"/>
                        </a:spcAft>
                        <a:buNone/>
                      </a:pPr>
                      <a:r>
                        <a:rPr b="1" lang="en"/>
                        <a:t>DM F1 score</a:t>
                      </a:r>
                      <a:endParaRPr b="1"/>
                    </a:p>
                  </a:txBody>
                  <a:tcPr marT="91425" marB="91425" marR="91425" marL="91425"/>
                </a:tc>
              </a:tr>
              <a:tr h="381000">
                <a:tc>
                  <a:txBody>
                    <a:bodyPr/>
                    <a:lstStyle/>
                    <a:p>
                      <a:pPr indent="0" lvl="0" marL="0" rtl="0" algn="r">
                        <a:spcBef>
                          <a:spcPts val="0"/>
                        </a:spcBef>
                        <a:spcAft>
                          <a:spcPts val="0"/>
                        </a:spcAft>
                        <a:buNone/>
                      </a:pPr>
                      <a:r>
                        <a:rPr b="1" lang="en"/>
                        <a:t>Two-layer Vanilla CNN</a:t>
                      </a:r>
                      <a:endParaRPr b="1"/>
                    </a:p>
                  </a:txBody>
                  <a:tcPr marT="91425" marB="91425" marR="91425" marL="91425"/>
                </a:tc>
                <a:tc>
                  <a:txBody>
                    <a:bodyPr/>
                    <a:lstStyle/>
                    <a:p>
                      <a:pPr indent="0" lvl="0" marL="76200" rtl="0" algn="l">
                        <a:spcBef>
                          <a:spcPts val="0"/>
                        </a:spcBef>
                        <a:spcAft>
                          <a:spcPts val="0"/>
                        </a:spcAft>
                        <a:buNone/>
                      </a:pPr>
                      <a:r>
                        <a:rPr lang="en">
                          <a:solidFill>
                            <a:srgbClr val="990000"/>
                          </a:solidFill>
                        </a:rPr>
                        <a:t>0.8565</a:t>
                      </a:r>
                      <a:endParaRPr>
                        <a:solidFill>
                          <a:srgbClr val="990000"/>
                        </a:solidFill>
                      </a:endParaRPr>
                    </a:p>
                  </a:txBody>
                  <a:tcPr marT="57150" marB="57150" marR="57150" marL="57150" anchor="ctr"/>
                </a:tc>
                <a:tc>
                  <a:txBody>
                    <a:bodyPr/>
                    <a:lstStyle/>
                    <a:p>
                      <a:pPr indent="0" lvl="0" marL="76200" rtl="0" algn="l">
                        <a:spcBef>
                          <a:spcPts val="0"/>
                        </a:spcBef>
                        <a:spcAft>
                          <a:spcPts val="0"/>
                        </a:spcAft>
                        <a:buNone/>
                      </a:pPr>
                      <a:r>
                        <a:rPr lang="en">
                          <a:solidFill>
                            <a:srgbClr val="38761D"/>
                          </a:solidFill>
                        </a:rPr>
                        <a:t>0.0198</a:t>
                      </a:r>
                      <a:endParaRPr>
                        <a:solidFill>
                          <a:srgbClr val="38761D"/>
                        </a:solidFill>
                      </a:endParaRPr>
                    </a:p>
                  </a:txBody>
                  <a:tcPr marT="57150" marB="57150" marR="57150" marL="57150" anchor="ctr"/>
                </a:tc>
                <a:tc>
                  <a:txBody>
                    <a:bodyPr/>
                    <a:lstStyle/>
                    <a:p>
                      <a:pPr indent="0" lvl="0" marL="76200" rtl="0" algn="l">
                        <a:spcBef>
                          <a:spcPts val="0"/>
                        </a:spcBef>
                        <a:spcAft>
                          <a:spcPts val="0"/>
                        </a:spcAft>
                        <a:buNone/>
                      </a:pPr>
                      <a:r>
                        <a:rPr lang="en">
                          <a:solidFill>
                            <a:srgbClr val="38761D"/>
                          </a:solidFill>
                        </a:rPr>
                        <a:t>0.3193</a:t>
                      </a:r>
                      <a:endParaRPr>
                        <a:solidFill>
                          <a:srgbClr val="38761D"/>
                        </a:solidFill>
                      </a:endParaRPr>
                    </a:p>
                  </a:txBody>
                  <a:tcPr marT="57150" marB="57150" marR="57150" marL="57150" anchor="ctr"/>
                </a:tc>
                <a:tc>
                  <a:txBody>
                    <a:bodyPr/>
                    <a:lstStyle/>
                    <a:p>
                      <a:pPr indent="0" lvl="0" marL="76200" rtl="0" algn="l">
                        <a:spcBef>
                          <a:spcPts val="0"/>
                        </a:spcBef>
                        <a:spcAft>
                          <a:spcPts val="0"/>
                        </a:spcAft>
                        <a:buNone/>
                      </a:pPr>
                      <a:r>
                        <a:rPr lang="en">
                          <a:solidFill>
                            <a:srgbClr val="38761D"/>
                          </a:solidFill>
                        </a:rPr>
                        <a:t>0.2301</a:t>
                      </a:r>
                      <a:endParaRPr>
                        <a:solidFill>
                          <a:srgbClr val="38761D"/>
                        </a:solidFill>
                      </a:endParaRPr>
                    </a:p>
                  </a:txBody>
                  <a:tcPr marT="57150" marB="57150" marR="57150" marL="57150" anchor="ctr"/>
                </a:tc>
                <a:tc>
                  <a:txBody>
                    <a:bodyPr/>
                    <a:lstStyle/>
                    <a:p>
                      <a:pPr indent="0" lvl="0" marL="76200" rtl="0" algn="l">
                        <a:spcBef>
                          <a:spcPts val="0"/>
                        </a:spcBef>
                        <a:spcAft>
                          <a:spcPts val="0"/>
                        </a:spcAft>
                        <a:buNone/>
                      </a:pPr>
                      <a:r>
                        <a:rPr lang="en">
                          <a:solidFill>
                            <a:srgbClr val="38761D"/>
                          </a:solidFill>
                        </a:rPr>
                        <a:t>0.8421</a:t>
                      </a:r>
                      <a:endParaRPr>
                        <a:solidFill>
                          <a:srgbClr val="38761D"/>
                        </a:solidFill>
                      </a:endParaRPr>
                    </a:p>
                  </a:txBody>
                  <a:tcPr marT="57150" marB="57150" marR="57150" marL="57150" anchor="ctr"/>
                </a:tc>
              </a:tr>
              <a:tr h="381000">
                <a:tc>
                  <a:txBody>
                    <a:bodyPr/>
                    <a:lstStyle/>
                    <a:p>
                      <a:pPr indent="0" lvl="0" marL="0" rtl="0" algn="r">
                        <a:spcBef>
                          <a:spcPts val="0"/>
                        </a:spcBef>
                        <a:spcAft>
                          <a:spcPts val="0"/>
                        </a:spcAft>
                        <a:buNone/>
                      </a:pPr>
                      <a:r>
                        <a:rPr b="1" lang="en"/>
                        <a:t>ResNet18</a:t>
                      </a:r>
                      <a:endParaRPr b="1"/>
                    </a:p>
                  </a:txBody>
                  <a:tcPr marT="91425" marB="91425" marR="91425" marL="91425"/>
                </a:tc>
                <a:tc>
                  <a:txBody>
                    <a:bodyPr/>
                    <a:lstStyle/>
                    <a:p>
                      <a:pPr indent="0" lvl="0" marL="76200" rtl="0" algn="l">
                        <a:spcBef>
                          <a:spcPts val="0"/>
                        </a:spcBef>
                        <a:spcAft>
                          <a:spcPts val="0"/>
                        </a:spcAft>
                        <a:buNone/>
                      </a:pPr>
                      <a:r>
                        <a:rPr lang="en">
                          <a:solidFill>
                            <a:srgbClr val="990000"/>
                          </a:solidFill>
                        </a:rPr>
                        <a:t>0.5744</a:t>
                      </a:r>
                      <a:endParaRPr>
                        <a:solidFill>
                          <a:srgbClr val="990000"/>
                        </a:solidFill>
                      </a:endParaRPr>
                    </a:p>
                  </a:txBody>
                  <a:tcPr marT="57150" marB="57150" marR="57150" marL="57150" anchor="ctr"/>
                </a:tc>
                <a:tc>
                  <a:txBody>
                    <a:bodyPr/>
                    <a:lstStyle/>
                    <a:p>
                      <a:pPr indent="0" lvl="0" marL="76200" rtl="0" algn="l">
                        <a:spcBef>
                          <a:spcPts val="0"/>
                        </a:spcBef>
                        <a:spcAft>
                          <a:spcPts val="0"/>
                        </a:spcAft>
                        <a:buNone/>
                      </a:pPr>
                      <a:r>
                        <a:rPr lang="en">
                          <a:solidFill>
                            <a:srgbClr val="38761D"/>
                          </a:solidFill>
                        </a:rPr>
                        <a:t>0.2425</a:t>
                      </a:r>
                      <a:endParaRPr>
                        <a:solidFill>
                          <a:srgbClr val="38761D"/>
                        </a:solidFill>
                      </a:endParaRPr>
                    </a:p>
                  </a:txBody>
                  <a:tcPr marT="57150" marB="57150" marR="57150" marL="57150" anchor="ctr"/>
                </a:tc>
                <a:tc>
                  <a:txBody>
                    <a:bodyPr/>
                    <a:lstStyle/>
                    <a:p>
                      <a:pPr indent="0" lvl="0" marL="76200" rtl="0" algn="l">
                        <a:spcBef>
                          <a:spcPts val="0"/>
                        </a:spcBef>
                        <a:spcAft>
                          <a:spcPts val="0"/>
                        </a:spcAft>
                        <a:buNone/>
                      </a:pPr>
                      <a:r>
                        <a:rPr lang="en">
                          <a:solidFill>
                            <a:srgbClr val="38761D"/>
                          </a:solidFill>
                        </a:rPr>
                        <a:t>0.7685</a:t>
                      </a:r>
                      <a:endParaRPr>
                        <a:solidFill>
                          <a:srgbClr val="38761D"/>
                        </a:solidFill>
                      </a:endParaRPr>
                    </a:p>
                  </a:txBody>
                  <a:tcPr marT="57150" marB="57150" marR="57150" marL="57150" anchor="ctr"/>
                </a:tc>
                <a:tc>
                  <a:txBody>
                    <a:bodyPr/>
                    <a:lstStyle/>
                    <a:p>
                      <a:pPr indent="0" lvl="0" marL="76200" rtl="0" algn="l">
                        <a:spcBef>
                          <a:spcPts val="0"/>
                        </a:spcBef>
                        <a:spcAft>
                          <a:spcPts val="0"/>
                        </a:spcAft>
                        <a:buNone/>
                      </a:pPr>
                      <a:r>
                        <a:rPr lang="en">
                          <a:solidFill>
                            <a:srgbClr val="38761D"/>
                          </a:solidFill>
                        </a:rPr>
                        <a:t>0.6505</a:t>
                      </a:r>
                      <a:endParaRPr>
                        <a:solidFill>
                          <a:srgbClr val="38761D"/>
                        </a:solidFill>
                      </a:endParaRPr>
                    </a:p>
                  </a:txBody>
                  <a:tcPr marT="57150" marB="57150" marR="57150" marL="57150" anchor="ctr"/>
                </a:tc>
                <a:tc>
                  <a:txBody>
                    <a:bodyPr/>
                    <a:lstStyle/>
                    <a:p>
                      <a:pPr indent="0" lvl="0" marL="76200" rtl="0" algn="l">
                        <a:spcBef>
                          <a:spcPts val="0"/>
                        </a:spcBef>
                        <a:spcAft>
                          <a:spcPts val="0"/>
                        </a:spcAft>
                        <a:buNone/>
                      </a:pPr>
                      <a:r>
                        <a:rPr lang="en">
                          <a:solidFill>
                            <a:srgbClr val="38761D"/>
                          </a:solidFill>
                        </a:rPr>
                        <a:t>0.9885</a:t>
                      </a:r>
                      <a:endParaRPr>
                        <a:solidFill>
                          <a:srgbClr val="38761D"/>
                        </a:solidFill>
                      </a:endParaRPr>
                    </a:p>
                  </a:txBody>
                  <a:tcPr marT="57150" marB="57150" marR="57150" marL="57150" anchor="ctr"/>
                </a:tc>
              </a:tr>
              <a:tr h="381000">
                <a:tc>
                  <a:txBody>
                    <a:bodyPr/>
                    <a:lstStyle/>
                    <a:p>
                      <a:pPr indent="0" lvl="0" marL="0" rtl="0" algn="r">
                        <a:spcBef>
                          <a:spcPts val="0"/>
                        </a:spcBef>
                        <a:spcAft>
                          <a:spcPts val="0"/>
                        </a:spcAft>
                        <a:buNone/>
                      </a:pPr>
                      <a:r>
                        <a:rPr b="1" lang="en"/>
                        <a:t>CBAM ResNet18</a:t>
                      </a:r>
                      <a:endParaRPr b="1"/>
                    </a:p>
                  </a:txBody>
                  <a:tcPr marT="91425" marB="91425" marR="91425" marL="91425"/>
                </a:tc>
                <a:tc>
                  <a:txBody>
                    <a:bodyPr/>
                    <a:lstStyle/>
                    <a:p>
                      <a:pPr indent="0" lvl="0" marL="76200" rtl="0" algn="l">
                        <a:spcBef>
                          <a:spcPts val="0"/>
                        </a:spcBef>
                        <a:spcAft>
                          <a:spcPts val="0"/>
                        </a:spcAft>
                        <a:buNone/>
                      </a:pPr>
                      <a:r>
                        <a:rPr lang="en">
                          <a:solidFill>
                            <a:srgbClr val="990000"/>
                          </a:solidFill>
                        </a:rPr>
                        <a:t>0.4577</a:t>
                      </a:r>
                      <a:endParaRPr>
                        <a:solidFill>
                          <a:srgbClr val="990000"/>
                        </a:solidFill>
                      </a:endParaRPr>
                    </a:p>
                  </a:txBody>
                  <a:tcPr marT="57150" marB="57150" marR="57150" marL="57150" anchor="ctr"/>
                </a:tc>
                <a:tc>
                  <a:txBody>
                    <a:bodyPr/>
                    <a:lstStyle/>
                    <a:p>
                      <a:pPr indent="0" lvl="0" marL="76200" rtl="0" algn="l">
                        <a:spcBef>
                          <a:spcPts val="0"/>
                        </a:spcBef>
                        <a:spcAft>
                          <a:spcPts val="0"/>
                        </a:spcAft>
                        <a:buNone/>
                      </a:pPr>
                      <a:r>
                        <a:rPr lang="en">
                          <a:solidFill>
                            <a:srgbClr val="38761D"/>
                          </a:solidFill>
                        </a:rPr>
                        <a:t>0.1718</a:t>
                      </a:r>
                      <a:endParaRPr>
                        <a:solidFill>
                          <a:srgbClr val="38761D"/>
                        </a:solidFill>
                      </a:endParaRPr>
                    </a:p>
                  </a:txBody>
                  <a:tcPr marT="57150" marB="57150" marR="57150" marL="57150" anchor="ctr"/>
                </a:tc>
                <a:tc>
                  <a:txBody>
                    <a:bodyPr/>
                    <a:lstStyle/>
                    <a:p>
                      <a:pPr indent="0" lvl="0" marL="76200" rtl="0" algn="l">
                        <a:spcBef>
                          <a:spcPts val="0"/>
                        </a:spcBef>
                        <a:spcAft>
                          <a:spcPts val="0"/>
                        </a:spcAft>
                        <a:buNone/>
                      </a:pPr>
                      <a:r>
                        <a:rPr lang="en">
                          <a:solidFill>
                            <a:srgbClr val="38761D"/>
                          </a:solidFill>
                        </a:rPr>
                        <a:t>0.8067</a:t>
                      </a:r>
                      <a:endParaRPr>
                        <a:solidFill>
                          <a:srgbClr val="38761D"/>
                        </a:solidFill>
                      </a:endParaRPr>
                    </a:p>
                  </a:txBody>
                  <a:tcPr marT="57150" marB="57150" marR="57150" marL="57150" anchor="ctr"/>
                </a:tc>
                <a:tc>
                  <a:txBody>
                    <a:bodyPr/>
                    <a:lstStyle/>
                    <a:p>
                      <a:pPr indent="0" lvl="0" marL="76200" rtl="0" algn="l">
                        <a:spcBef>
                          <a:spcPts val="0"/>
                        </a:spcBef>
                        <a:spcAft>
                          <a:spcPts val="0"/>
                        </a:spcAft>
                        <a:buNone/>
                      </a:pPr>
                      <a:r>
                        <a:rPr lang="en">
                          <a:solidFill>
                            <a:srgbClr val="38761D"/>
                          </a:solidFill>
                        </a:rPr>
                        <a:t>0.7326</a:t>
                      </a:r>
                      <a:endParaRPr>
                        <a:solidFill>
                          <a:srgbClr val="38761D"/>
                        </a:solidFill>
                      </a:endParaRPr>
                    </a:p>
                  </a:txBody>
                  <a:tcPr marT="57150" marB="57150" marR="57150" marL="57150" anchor="ctr"/>
                </a:tc>
                <a:tc>
                  <a:txBody>
                    <a:bodyPr/>
                    <a:lstStyle/>
                    <a:p>
                      <a:pPr indent="0" lvl="0" marL="76200" rtl="0" algn="l">
                        <a:spcBef>
                          <a:spcPts val="0"/>
                        </a:spcBef>
                        <a:spcAft>
                          <a:spcPts val="0"/>
                        </a:spcAft>
                        <a:buNone/>
                      </a:pPr>
                      <a:r>
                        <a:rPr lang="en">
                          <a:solidFill>
                            <a:srgbClr val="38761D"/>
                          </a:solidFill>
                        </a:rPr>
                        <a:t>0.9885</a:t>
                      </a:r>
                      <a:endParaRPr>
                        <a:solidFill>
                          <a:srgbClr val="38761D"/>
                        </a:solidFill>
                      </a:endParaRPr>
                    </a:p>
                  </a:txBody>
                  <a:tcPr marT="57150" marB="57150" marR="57150" marL="57150" anchor="ctr"/>
                </a:tc>
              </a:tr>
            </a:tbl>
          </a:graphicData>
        </a:graphic>
      </p:graphicFrame>
      <p:pic>
        <p:nvPicPr>
          <p:cNvPr id="286" name="Google Shape;286;p39" title="slide27.mp3">
            <a:hlinkClick r:id="rId3"/>
          </p:cNvPr>
          <p:cNvPicPr preferRelativeResize="0"/>
          <p:nvPr/>
        </p:nvPicPr>
        <p:blipFill>
          <a:blip r:embed="rId4">
            <a:alphaModFix/>
          </a:blip>
          <a:stretch>
            <a:fillRect/>
          </a:stretch>
        </p:blipFill>
        <p:spPr>
          <a:xfrm>
            <a:off x="-381000" y="4721275"/>
            <a:ext cx="269825" cy="2698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Result</a:t>
            </a:r>
            <a:endParaRPr/>
          </a:p>
        </p:txBody>
      </p:sp>
      <p:sp>
        <p:nvSpPr>
          <p:cNvPr id="292" name="Google Shape;292;p40"/>
          <p:cNvSpPr txBox="1"/>
          <p:nvPr>
            <p:ph idx="1" type="body"/>
          </p:nvPr>
        </p:nvSpPr>
        <p:spPr>
          <a:xfrm>
            <a:off x="311700" y="1152475"/>
            <a:ext cx="8520600" cy="3867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Re-training allows the models to have a generally high score across all test images.</a:t>
            </a:r>
            <a:endParaRPr/>
          </a:p>
          <a:p>
            <a:pPr indent="-330200" lvl="1" marL="914400" rtl="0" algn="l">
              <a:spcBef>
                <a:spcPts val="0"/>
              </a:spcBef>
              <a:spcAft>
                <a:spcPts val="0"/>
              </a:spcAft>
              <a:buSzPts val="1600"/>
              <a:buChar char="○"/>
            </a:pPr>
            <a:r>
              <a:rPr lang="en" sz="1600"/>
              <a:t>The performance for images from Kaggle dataset is still worse than the original baseline models, but far better than the fine-tuned models.</a:t>
            </a:r>
            <a:endParaRPr sz="1600"/>
          </a:p>
        </p:txBody>
      </p:sp>
      <p:graphicFrame>
        <p:nvGraphicFramePr>
          <p:cNvPr id="293" name="Google Shape;293;p40"/>
          <p:cNvGraphicFramePr/>
          <p:nvPr/>
        </p:nvGraphicFramePr>
        <p:xfrm>
          <a:off x="311700" y="2623925"/>
          <a:ext cx="3000000" cy="3000000"/>
        </p:xfrm>
        <a:graphic>
          <a:graphicData uri="http://schemas.openxmlformats.org/drawingml/2006/table">
            <a:tbl>
              <a:tblPr>
                <a:noFill/>
                <a:tableStyleId>{CCB5ADEB-1A29-40E2-B60D-AEC135290363}</a:tableStyleId>
              </a:tblPr>
              <a:tblGrid>
                <a:gridCol w="1420100"/>
                <a:gridCol w="1420100"/>
                <a:gridCol w="1420100"/>
                <a:gridCol w="1420100"/>
                <a:gridCol w="1420100"/>
                <a:gridCol w="1420100"/>
              </a:tblGrid>
              <a:tr h="381000">
                <a:tc>
                  <a:txBody>
                    <a:bodyPr/>
                    <a:lstStyle/>
                    <a:p>
                      <a:pPr indent="0" lvl="0" marL="0" rtl="0" algn="r">
                        <a:spcBef>
                          <a:spcPts val="0"/>
                        </a:spcBef>
                        <a:spcAft>
                          <a:spcPts val="0"/>
                        </a:spcAft>
                        <a:buNone/>
                      </a:pPr>
                      <a:r>
                        <a:rPr b="1" lang="en"/>
                        <a:t>Model</a:t>
                      </a:r>
                      <a:endParaRPr b="1"/>
                    </a:p>
                  </a:txBody>
                  <a:tcPr marT="91425" marB="91425" marR="91425" marL="91425"/>
                </a:tc>
                <a:tc>
                  <a:txBody>
                    <a:bodyPr/>
                    <a:lstStyle/>
                    <a:p>
                      <a:pPr indent="0" lvl="0" marL="0" rtl="0" algn="l">
                        <a:spcBef>
                          <a:spcPts val="0"/>
                        </a:spcBef>
                        <a:spcAft>
                          <a:spcPts val="0"/>
                        </a:spcAft>
                        <a:buNone/>
                      </a:pPr>
                      <a:r>
                        <a:rPr b="1" lang="en"/>
                        <a:t>Kaggle F1 score</a:t>
                      </a:r>
                      <a:endParaRPr b="1"/>
                    </a:p>
                  </a:txBody>
                  <a:tcPr marT="91425" marB="91425" marR="91425" marL="91425"/>
                </a:tc>
                <a:tc>
                  <a:txBody>
                    <a:bodyPr/>
                    <a:lstStyle/>
                    <a:p>
                      <a:pPr indent="0" lvl="0" marL="0" rtl="0" algn="l">
                        <a:spcBef>
                          <a:spcPts val="0"/>
                        </a:spcBef>
                        <a:spcAft>
                          <a:spcPts val="0"/>
                        </a:spcAft>
                        <a:buNone/>
                      </a:pPr>
                      <a:r>
                        <a:rPr b="1" lang="en"/>
                        <a:t>VAE F1 score</a:t>
                      </a:r>
                      <a:endParaRPr b="1"/>
                    </a:p>
                  </a:txBody>
                  <a:tcPr marT="91425" marB="91425" marR="91425" marL="91425"/>
                </a:tc>
                <a:tc>
                  <a:txBody>
                    <a:bodyPr/>
                    <a:lstStyle/>
                    <a:p>
                      <a:pPr indent="0" lvl="0" marL="0" rtl="0" algn="l">
                        <a:spcBef>
                          <a:spcPts val="0"/>
                        </a:spcBef>
                        <a:spcAft>
                          <a:spcPts val="0"/>
                        </a:spcAft>
                        <a:buNone/>
                      </a:pPr>
                      <a:r>
                        <a:rPr b="1" lang="en"/>
                        <a:t>GAN-PT F1 score</a:t>
                      </a:r>
                      <a:endParaRPr b="1"/>
                    </a:p>
                  </a:txBody>
                  <a:tcPr marT="91425" marB="91425" marR="91425" marL="91425"/>
                </a:tc>
                <a:tc>
                  <a:txBody>
                    <a:bodyPr/>
                    <a:lstStyle/>
                    <a:p>
                      <a:pPr indent="0" lvl="0" marL="0" rtl="0" algn="l">
                        <a:spcBef>
                          <a:spcPts val="0"/>
                        </a:spcBef>
                        <a:spcAft>
                          <a:spcPts val="0"/>
                        </a:spcAft>
                        <a:buNone/>
                      </a:pPr>
                      <a:r>
                        <a:rPr b="1" lang="en"/>
                        <a:t>GAN-FT F1 score</a:t>
                      </a:r>
                      <a:endParaRPr b="1"/>
                    </a:p>
                  </a:txBody>
                  <a:tcPr marT="91425" marB="91425" marR="91425" marL="91425"/>
                </a:tc>
                <a:tc>
                  <a:txBody>
                    <a:bodyPr/>
                    <a:lstStyle/>
                    <a:p>
                      <a:pPr indent="0" lvl="0" marL="0" rtl="0" algn="l">
                        <a:spcBef>
                          <a:spcPts val="0"/>
                        </a:spcBef>
                        <a:spcAft>
                          <a:spcPts val="0"/>
                        </a:spcAft>
                        <a:buNone/>
                      </a:pPr>
                      <a:r>
                        <a:rPr b="1" lang="en"/>
                        <a:t>DM F1 score</a:t>
                      </a:r>
                      <a:endParaRPr b="1"/>
                    </a:p>
                  </a:txBody>
                  <a:tcPr marT="91425" marB="91425" marR="91425" marL="91425"/>
                </a:tc>
              </a:tr>
              <a:tr h="381000">
                <a:tc>
                  <a:txBody>
                    <a:bodyPr/>
                    <a:lstStyle/>
                    <a:p>
                      <a:pPr indent="0" lvl="0" marL="0" rtl="0" algn="r">
                        <a:spcBef>
                          <a:spcPts val="0"/>
                        </a:spcBef>
                        <a:spcAft>
                          <a:spcPts val="0"/>
                        </a:spcAft>
                        <a:buClr>
                          <a:schemeClr val="dk1"/>
                        </a:buClr>
                        <a:buSzPts val="1100"/>
                        <a:buFont typeface="Arial"/>
                        <a:buNone/>
                      </a:pPr>
                      <a:r>
                        <a:rPr b="1" lang="en">
                          <a:solidFill>
                            <a:schemeClr val="dk1"/>
                          </a:solidFill>
                        </a:rPr>
                        <a:t>Two-layer Vanilla CNN</a:t>
                      </a:r>
                      <a:endParaRPr b="1"/>
                    </a:p>
                  </a:txBody>
                  <a:tcPr marT="91425" marB="91425" marR="91425" marL="91425"/>
                </a:tc>
                <a:tc gridSpan="5">
                  <a:txBody>
                    <a:bodyPr/>
                    <a:lstStyle/>
                    <a:p>
                      <a:pPr indent="0" lvl="0" marL="0" rtl="0" algn="ctr">
                        <a:spcBef>
                          <a:spcPts val="0"/>
                        </a:spcBef>
                        <a:spcAft>
                          <a:spcPts val="0"/>
                        </a:spcAft>
                        <a:buNone/>
                      </a:pPr>
                      <a:r>
                        <a:rPr lang="en">
                          <a:solidFill>
                            <a:srgbClr val="1F1F1F"/>
                          </a:solidFill>
                        </a:rPr>
                        <a:t>Not done due to resource limitation</a:t>
                      </a:r>
                      <a:endParaRPr>
                        <a:solidFill>
                          <a:srgbClr val="1F1F1F"/>
                        </a:solidFill>
                      </a:endParaRPr>
                    </a:p>
                  </a:txBody>
                  <a:tcPr marT="57150" marB="57150" marR="57150" marL="57150" anchor="ctr"/>
                </a:tc>
                <a:tc hMerge="1"/>
                <a:tc hMerge="1"/>
                <a:tc hMerge="1"/>
                <a:tc hMerge="1"/>
              </a:tr>
              <a:tr h="381000">
                <a:tc>
                  <a:txBody>
                    <a:bodyPr/>
                    <a:lstStyle/>
                    <a:p>
                      <a:pPr indent="0" lvl="0" marL="0" rtl="0" algn="r">
                        <a:spcBef>
                          <a:spcPts val="0"/>
                        </a:spcBef>
                        <a:spcAft>
                          <a:spcPts val="0"/>
                        </a:spcAft>
                        <a:buNone/>
                      </a:pPr>
                      <a:r>
                        <a:rPr b="1" lang="en"/>
                        <a:t>ResNet18</a:t>
                      </a:r>
                      <a:endParaRPr b="1"/>
                    </a:p>
                  </a:txBody>
                  <a:tcPr marT="91425" marB="91425" marR="91425" marL="91425"/>
                </a:tc>
                <a:tc>
                  <a:txBody>
                    <a:bodyPr/>
                    <a:lstStyle/>
                    <a:p>
                      <a:pPr indent="0" lvl="0" marL="0" rtl="0" algn="l">
                        <a:spcBef>
                          <a:spcPts val="0"/>
                        </a:spcBef>
                        <a:spcAft>
                          <a:spcPts val="0"/>
                        </a:spcAft>
                        <a:buNone/>
                      </a:pPr>
                      <a:r>
                        <a:rPr lang="en">
                          <a:solidFill>
                            <a:srgbClr val="980000"/>
                          </a:solidFill>
                        </a:rPr>
                        <a:t>0.9681</a:t>
                      </a:r>
                      <a:endParaRPr>
                        <a:solidFill>
                          <a:srgbClr val="980000"/>
                        </a:solidFill>
                      </a:endParaRPr>
                    </a:p>
                  </a:txBody>
                  <a:tcPr marT="57150" marB="57150" marR="57150" marL="57150" anchor="ctr"/>
                </a:tc>
                <a:tc>
                  <a:txBody>
                    <a:bodyPr/>
                    <a:lstStyle/>
                    <a:p>
                      <a:pPr indent="0" lvl="0" marL="0" rtl="0" algn="l">
                        <a:spcBef>
                          <a:spcPts val="0"/>
                        </a:spcBef>
                        <a:spcAft>
                          <a:spcPts val="0"/>
                        </a:spcAft>
                        <a:buNone/>
                      </a:pPr>
                      <a:r>
                        <a:rPr lang="en">
                          <a:solidFill>
                            <a:srgbClr val="38761D"/>
                          </a:solidFill>
                        </a:rPr>
                        <a:t>0.9970</a:t>
                      </a:r>
                      <a:endParaRPr>
                        <a:solidFill>
                          <a:srgbClr val="38761D"/>
                        </a:solidFill>
                      </a:endParaRPr>
                    </a:p>
                  </a:txBody>
                  <a:tcPr marT="57150" marB="57150" marR="57150" marL="57150" anchor="ctr"/>
                </a:tc>
                <a:tc>
                  <a:txBody>
                    <a:bodyPr/>
                    <a:lstStyle/>
                    <a:p>
                      <a:pPr indent="0" lvl="0" marL="0" rtl="0" algn="l">
                        <a:spcBef>
                          <a:spcPts val="0"/>
                        </a:spcBef>
                        <a:spcAft>
                          <a:spcPts val="0"/>
                        </a:spcAft>
                        <a:buNone/>
                      </a:pPr>
                      <a:r>
                        <a:rPr lang="en">
                          <a:solidFill>
                            <a:srgbClr val="38761D"/>
                          </a:solidFill>
                        </a:rPr>
                        <a:t>0.9733</a:t>
                      </a:r>
                      <a:endParaRPr>
                        <a:solidFill>
                          <a:srgbClr val="38761D"/>
                        </a:solidFill>
                      </a:endParaRPr>
                    </a:p>
                  </a:txBody>
                  <a:tcPr marT="57150" marB="57150" marR="57150" marL="57150" anchor="ctr"/>
                </a:tc>
                <a:tc>
                  <a:txBody>
                    <a:bodyPr/>
                    <a:lstStyle/>
                    <a:p>
                      <a:pPr indent="0" lvl="0" marL="0" rtl="0" algn="l">
                        <a:spcBef>
                          <a:spcPts val="0"/>
                        </a:spcBef>
                        <a:spcAft>
                          <a:spcPts val="0"/>
                        </a:spcAft>
                        <a:buNone/>
                      </a:pPr>
                      <a:r>
                        <a:rPr lang="en">
                          <a:solidFill>
                            <a:srgbClr val="38761D"/>
                          </a:solidFill>
                        </a:rPr>
                        <a:t>0.9659</a:t>
                      </a:r>
                      <a:endParaRPr>
                        <a:solidFill>
                          <a:srgbClr val="38761D"/>
                        </a:solidFill>
                      </a:endParaRPr>
                    </a:p>
                  </a:txBody>
                  <a:tcPr marT="57150" marB="57150" marR="57150" marL="57150" anchor="ctr"/>
                </a:tc>
                <a:tc>
                  <a:txBody>
                    <a:bodyPr/>
                    <a:lstStyle/>
                    <a:p>
                      <a:pPr indent="0" lvl="0" marL="0" rtl="0" algn="l">
                        <a:spcBef>
                          <a:spcPts val="0"/>
                        </a:spcBef>
                        <a:spcAft>
                          <a:spcPts val="0"/>
                        </a:spcAft>
                        <a:buNone/>
                      </a:pPr>
                      <a:r>
                        <a:rPr lang="en">
                          <a:solidFill>
                            <a:srgbClr val="38761D"/>
                          </a:solidFill>
                        </a:rPr>
                        <a:t>0.6667</a:t>
                      </a:r>
                      <a:endParaRPr>
                        <a:solidFill>
                          <a:srgbClr val="38761D"/>
                        </a:solidFill>
                      </a:endParaRPr>
                    </a:p>
                  </a:txBody>
                  <a:tcPr marT="57150" marB="57150" marR="57150" marL="57150" anchor="ctr"/>
                </a:tc>
              </a:tr>
              <a:tr h="381000">
                <a:tc>
                  <a:txBody>
                    <a:bodyPr/>
                    <a:lstStyle/>
                    <a:p>
                      <a:pPr indent="0" lvl="0" marL="0" rtl="0" algn="r">
                        <a:spcBef>
                          <a:spcPts val="0"/>
                        </a:spcBef>
                        <a:spcAft>
                          <a:spcPts val="0"/>
                        </a:spcAft>
                        <a:buNone/>
                      </a:pPr>
                      <a:r>
                        <a:rPr b="1" lang="en"/>
                        <a:t>CBAM ResNet18</a:t>
                      </a:r>
                      <a:endParaRPr b="1"/>
                    </a:p>
                  </a:txBody>
                  <a:tcPr marT="91425" marB="91425" marR="91425" marL="91425"/>
                </a:tc>
                <a:tc>
                  <a:txBody>
                    <a:bodyPr/>
                    <a:lstStyle/>
                    <a:p>
                      <a:pPr indent="0" lvl="0" marL="0" rtl="0" algn="l">
                        <a:spcBef>
                          <a:spcPts val="0"/>
                        </a:spcBef>
                        <a:spcAft>
                          <a:spcPts val="0"/>
                        </a:spcAft>
                        <a:buNone/>
                      </a:pPr>
                      <a:r>
                        <a:rPr lang="en">
                          <a:solidFill>
                            <a:srgbClr val="980000"/>
                          </a:solidFill>
                        </a:rPr>
                        <a:t>0.9274</a:t>
                      </a:r>
                      <a:endParaRPr>
                        <a:solidFill>
                          <a:srgbClr val="980000"/>
                        </a:solidFill>
                      </a:endParaRPr>
                    </a:p>
                  </a:txBody>
                  <a:tcPr marT="57150" marB="57150" marR="57150" marL="57150" anchor="ctr"/>
                </a:tc>
                <a:tc>
                  <a:txBody>
                    <a:bodyPr/>
                    <a:lstStyle/>
                    <a:p>
                      <a:pPr indent="0" lvl="0" marL="0" rtl="0" algn="l">
                        <a:spcBef>
                          <a:spcPts val="0"/>
                        </a:spcBef>
                        <a:spcAft>
                          <a:spcPts val="0"/>
                        </a:spcAft>
                        <a:buNone/>
                      </a:pPr>
                      <a:r>
                        <a:rPr lang="en">
                          <a:solidFill>
                            <a:srgbClr val="38761D"/>
                          </a:solidFill>
                        </a:rPr>
                        <a:t>1.0000</a:t>
                      </a:r>
                      <a:endParaRPr>
                        <a:solidFill>
                          <a:srgbClr val="38761D"/>
                        </a:solidFill>
                      </a:endParaRPr>
                    </a:p>
                  </a:txBody>
                  <a:tcPr marT="57150" marB="57150" marR="57150" marL="57150" anchor="ctr"/>
                </a:tc>
                <a:tc>
                  <a:txBody>
                    <a:bodyPr/>
                    <a:lstStyle/>
                    <a:p>
                      <a:pPr indent="0" lvl="0" marL="0" rtl="0" algn="l">
                        <a:spcBef>
                          <a:spcPts val="0"/>
                        </a:spcBef>
                        <a:spcAft>
                          <a:spcPts val="0"/>
                        </a:spcAft>
                        <a:buNone/>
                      </a:pPr>
                      <a:r>
                        <a:rPr lang="en">
                          <a:solidFill>
                            <a:srgbClr val="38761D"/>
                          </a:solidFill>
                        </a:rPr>
                        <a:t>0.9930</a:t>
                      </a:r>
                      <a:endParaRPr>
                        <a:solidFill>
                          <a:srgbClr val="38761D"/>
                        </a:solidFill>
                      </a:endParaRPr>
                    </a:p>
                  </a:txBody>
                  <a:tcPr marT="57150" marB="57150" marR="57150" marL="57150" anchor="ctr"/>
                </a:tc>
                <a:tc>
                  <a:txBody>
                    <a:bodyPr/>
                    <a:lstStyle/>
                    <a:p>
                      <a:pPr indent="0" lvl="0" marL="0" rtl="0" algn="l">
                        <a:spcBef>
                          <a:spcPts val="0"/>
                        </a:spcBef>
                        <a:spcAft>
                          <a:spcPts val="0"/>
                        </a:spcAft>
                        <a:buNone/>
                      </a:pPr>
                      <a:r>
                        <a:rPr lang="en">
                          <a:solidFill>
                            <a:srgbClr val="38761D"/>
                          </a:solidFill>
                        </a:rPr>
                        <a:t>0.9868</a:t>
                      </a:r>
                      <a:endParaRPr>
                        <a:solidFill>
                          <a:srgbClr val="38761D"/>
                        </a:solidFill>
                      </a:endParaRPr>
                    </a:p>
                  </a:txBody>
                  <a:tcPr marT="57150" marB="57150" marR="57150" marL="57150" anchor="ctr"/>
                </a:tc>
                <a:tc>
                  <a:txBody>
                    <a:bodyPr/>
                    <a:lstStyle/>
                    <a:p>
                      <a:pPr indent="0" lvl="0" marL="0" rtl="0" algn="l">
                        <a:spcBef>
                          <a:spcPts val="0"/>
                        </a:spcBef>
                        <a:spcAft>
                          <a:spcPts val="0"/>
                        </a:spcAft>
                        <a:buNone/>
                      </a:pPr>
                      <a:r>
                        <a:rPr lang="en">
                          <a:solidFill>
                            <a:srgbClr val="38761D"/>
                          </a:solidFill>
                        </a:rPr>
                        <a:t>0.7429</a:t>
                      </a:r>
                      <a:endParaRPr>
                        <a:solidFill>
                          <a:srgbClr val="38761D"/>
                        </a:solidFill>
                      </a:endParaRPr>
                    </a:p>
                  </a:txBody>
                  <a:tcPr marT="57150" marB="57150" marR="57150" marL="57150" anchor="ctr"/>
                </a:tc>
              </a:tr>
            </a:tbl>
          </a:graphicData>
        </a:graphic>
      </p:graphicFrame>
      <p:pic>
        <p:nvPicPr>
          <p:cNvPr id="294" name="Google Shape;294;p40" title="slide28.mp3">
            <a:hlinkClick r:id="rId3"/>
          </p:cNvPr>
          <p:cNvPicPr preferRelativeResize="0"/>
          <p:nvPr/>
        </p:nvPicPr>
        <p:blipFill>
          <a:blip r:embed="rId4">
            <a:alphaModFix/>
          </a:blip>
          <a:stretch>
            <a:fillRect/>
          </a:stretch>
        </p:blipFill>
        <p:spPr>
          <a:xfrm>
            <a:off x="-611800" y="4503275"/>
            <a:ext cx="457200" cy="457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Limitations + Future Work</a:t>
            </a:r>
            <a:endParaRPr/>
          </a:p>
        </p:txBody>
      </p:sp>
      <p:sp>
        <p:nvSpPr>
          <p:cNvPr id="300" name="Google Shape;300;p4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Wilson Kurniawan (A0093874N)</a:t>
            </a:r>
            <a:endParaRPr/>
          </a:p>
        </p:txBody>
      </p:sp>
      <p:pic>
        <p:nvPicPr>
          <p:cNvPr id="301" name="Google Shape;301;p41" title="slide29.mp3">
            <a:hlinkClick r:id="rId3"/>
          </p:cNvPr>
          <p:cNvPicPr preferRelativeResize="0"/>
          <p:nvPr/>
        </p:nvPicPr>
        <p:blipFill>
          <a:blip r:embed="rId4">
            <a:alphaModFix/>
          </a:blip>
          <a:stretch>
            <a:fillRect/>
          </a:stretch>
        </p:blipFill>
        <p:spPr>
          <a:xfrm>
            <a:off x="-533400" y="3779125"/>
            <a:ext cx="457200" cy="457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Overview</a:t>
            </a:r>
            <a:endParaRPr/>
          </a:p>
        </p:txBody>
      </p:sp>
      <p:sp>
        <p:nvSpPr>
          <p:cNvPr id="69" name="Google Shape;69;p15"/>
          <p:cNvSpPr txBox="1"/>
          <p:nvPr>
            <p:ph idx="1" type="body"/>
          </p:nvPr>
        </p:nvSpPr>
        <p:spPr>
          <a:xfrm>
            <a:off x="311700" y="1400100"/>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b="1" lang="en" sz="1900">
                <a:solidFill>
                  <a:schemeClr val="dk1"/>
                </a:solidFill>
              </a:rPr>
              <a:t>Motivation &amp; Problem Statement:</a:t>
            </a:r>
            <a:endParaRPr b="1" sz="1900">
              <a:solidFill>
                <a:schemeClr val="dk1"/>
              </a:solidFill>
            </a:endParaRPr>
          </a:p>
          <a:p>
            <a:pPr indent="0" lvl="0" marL="0" rtl="0" algn="l">
              <a:spcBef>
                <a:spcPts val="1200"/>
              </a:spcBef>
              <a:spcAft>
                <a:spcPts val="0"/>
              </a:spcAft>
              <a:buNone/>
            </a:pPr>
            <a:r>
              <a:rPr lang="en" sz="1812">
                <a:solidFill>
                  <a:schemeClr val="dk1"/>
                </a:solidFill>
              </a:rPr>
              <a:t>In the recent years, the rise of generative AI has led to remarkable advancement in creating realistic images and videos. Deepfakes and other AI-crafted media threaten trust in online content, enabling misinformation, fraud, and reputational harm.</a:t>
            </a:r>
            <a:endParaRPr sz="1812">
              <a:solidFill>
                <a:schemeClr val="dk1"/>
              </a:solidFill>
            </a:endParaRPr>
          </a:p>
          <a:p>
            <a:pPr indent="0" lvl="0" marL="0" rtl="0" algn="l">
              <a:spcBef>
                <a:spcPts val="1200"/>
              </a:spcBef>
              <a:spcAft>
                <a:spcPts val="0"/>
              </a:spcAft>
              <a:buNone/>
            </a:pPr>
            <a:r>
              <a:rPr b="1" lang="en" sz="1900">
                <a:solidFill>
                  <a:schemeClr val="dk1"/>
                </a:solidFill>
              </a:rPr>
              <a:t>Goal:</a:t>
            </a:r>
            <a:endParaRPr b="1" sz="1900">
              <a:solidFill>
                <a:schemeClr val="dk1"/>
              </a:solidFill>
            </a:endParaRPr>
          </a:p>
          <a:p>
            <a:pPr indent="0" lvl="0" marL="0" rtl="0" algn="l">
              <a:spcBef>
                <a:spcPts val="1200"/>
              </a:spcBef>
              <a:spcAft>
                <a:spcPts val="0"/>
              </a:spcAft>
              <a:buNone/>
            </a:pPr>
            <a:r>
              <a:rPr lang="en">
                <a:solidFill>
                  <a:schemeClr val="dk1"/>
                </a:solidFill>
              </a:rPr>
              <a:t>Perform data analysis to explore differences AI-generated images and real images, and train discriminative models that can differentiate them.</a:t>
            </a:r>
            <a:endParaRPr>
              <a:solidFill>
                <a:schemeClr val="dk1"/>
              </a:solidFill>
            </a:endParaRPr>
          </a:p>
          <a:p>
            <a:pPr indent="0" lvl="0" marL="0" rtl="0" algn="l">
              <a:spcBef>
                <a:spcPts val="1200"/>
              </a:spcBef>
              <a:spcAft>
                <a:spcPts val="0"/>
              </a:spcAft>
              <a:buNone/>
            </a:pPr>
            <a:r>
              <a:t/>
            </a:r>
            <a:endParaRPr sz="1367">
              <a:solidFill>
                <a:schemeClr val="dk1"/>
              </a:solidFill>
            </a:endParaRPr>
          </a:p>
          <a:p>
            <a:pPr indent="0" lvl="0" marL="0" rtl="0" algn="l">
              <a:spcBef>
                <a:spcPts val="1200"/>
              </a:spcBef>
              <a:spcAft>
                <a:spcPts val="0"/>
              </a:spcAft>
              <a:buNone/>
            </a:pPr>
            <a:r>
              <a:t/>
            </a:r>
            <a:endParaRPr sz="1367">
              <a:solidFill>
                <a:schemeClr val="dk1"/>
              </a:solidFill>
            </a:endParaRPr>
          </a:p>
          <a:p>
            <a:pPr indent="0" lvl="0" marL="0" rtl="0" algn="l">
              <a:spcBef>
                <a:spcPts val="1200"/>
              </a:spcBef>
              <a:spcAft>
                <a:spcPts val="0"/>
              </a:spcAft>
              <a:buNone/>
            </a:pPr>
            <a:r>
              <a:t/>
            </a:r>
            <a:endParaRPr b="1">
              <a:solidFill>
                <a:schemeClr val="dk1"/>
              </a:solidFill>
            </a:endParaRPr>
          </a:p>
          <a:p>
            <a:pPr indent="0" lvl="0" marL="0" rtl="0" algn="l">
              <a:spcBef>
                <a:spcPts val="1200"/>
              </a:spcBef>
              <a:spcAft>
                <a:spcPts val="1200"/>
              </a:spcAft>
              <a:buNone/>
            </a:pPr>
            <a:r>
              <a:t/>
            </a:r>
            <a:endParaRPr b="1">
              <a:solidFill>
                <a:schemeClr val="dk1"/>
              </a:solidFill>
            </a:endParaRPr>
          </a:p>
        </p:txBody>
      </p:sp>
      <p:pic>
        <p:nvPicPr>
          <p:cNvPr id="70" name="Google Shape;70;p15" title="slide2.mp3">
            <a:hlinkClick r:id="rId3"/>
          </p:cNvPr>
          <p:cNvPicPr preferRelativeResize="0"/>
          <p:nvPr/>
        </p:nvPicPr>
        <p:blipFill>
          <a:blip r:embed="rId4">
            <a:alphaModFix/>
          </a:blip>
          <a:stretch>
            <a:fillRect/>
          </a:stretch>
        </p:blipFill>
        <p:spPr>
          <a:xfrm>
            <a:off x="-723700" y="3947350"/>
            <a:ext cx="457200" cy="457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Limitations</a:t>
            </a:r>
            <a:endParaRPr/>
          </a:p>
        </p:txBody>
      </p:sp>
      <p:sp>
        <p:nvSpPr>
          <p:cNvPr id="307" name="Google Shape;307;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b="1" lang="en"/>
              <a:t>Resource Constraints: </a:t>
            </a:r>
            <a:r>
              <a:rPr lang="en"/>
              <a:t>Due to high resource requirement (RAM and GPU), model training can only be conducted sparingly. Improvements from small-scale experiments don’t always carry over to full-dataset training.</a:t>
            </a:r>
            <a:br>
              <a:rPr lang="en"/>
            </a:br>
            <a:endParaRPr/>
          </a:p>
          <a:p>
            <a:pPr indent="-334327" lvl="0" marL="457200" rtl="0" algn="l">
              <a:spcBef>
                <a:spcPts val="0"/>
              </a:spcBef>
              <a:spcAft>
                <a:spcPts val="0"/>
              </a:spcAft>
              <a:buSzPct val="100000"/>
              <a:buChar char="●"/>
            </a:pPr>
            <a:r>
              <a:rPr b="1" lang="en"/>
              <a:t>Limited Real Image Data: </a:t>
            </a:r>
            <a:r>
              <a:rPr lang="en"/>
              <a:t>W</a:t>
            </a:r>
            <a:r>
              <a:rPr lang="en"/>
              <a:t>hile we augment the dataset with self-generated AI images, we didn’t source for additional real images. We </a:t>
            </a:r>
            <a:r>
              <a:rPr lang="en"/>
              <a:t>could not confidently verify that the model would generalize well to real-world images beyond the provided Kaggle dataset.</a:t>
            </a:r>
            <a:br>
              <a:rPr lang="en"/>
            </a:br>
            <a:endParaRPr/>
          </a:p>
          <a:p>
            <a:pPr indent="-334327" lvl="0" marL="457200" rtl="0" algn="l">
              <a:spcBef>
                <a:spcPts val="0"/>
              </a:spcBef>
              <a:spcAft>
                <a:spcPts val="0"/>
              </a:spcAft>
              <a:buSzPct val="100000"/>
              <a:buChar char="●"/>
            </a:pPr>
            <a:r>
              <a:rPr b="1" lang="en"/>
              <a:t>Domain Generalization: </a:t>
            </a:r>
            <a:r>
              <a:rPr lang="en"/>
              <a:t>Our attempt in domain adaptation is met with limited success and may not work as well when encountering entirely new, unseen domains. Future research could explore domain generalization techniques to further improve the model’s robustness across novel domains.</a:t>
            </a:r>
            <a:endParaRPr/>
          </a:p>
        </p:txBody>
      </p:sp>
      <p:pic>
        <p:nvPicPr>
          <p:cNvPr id="308" name="Google Shape;308;p42" title="slide30.mp3">
            <a:hlinkClick r:id="rId3"/>
          </p:cNvPr>
          <p:cNvPicPr preferRelativeResize="0"/>
          <p:nvPr/>
        </p:nvPicPr>
        <p:blipFill>
          <a:blip r:embed="rId4">
            <a:alphaModFix/>
          </a:blip>
          <a:stretch>
            <a:fillRect/>
          </a:stretch>
        </p:blipFill>
        <p:spPr>
          <a:xfrm>
            <a:off x="-381000" y="4721275"/>
            <a:ext cx="269825" cy="2698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End of Presentation</a:t>
            </a:r>
            <a:endParaRPr/>
          </a:p>
        </p:txBody>
      </p:sp>
      <p:pic>
        <p:nvPicPr>
          <p:cNvPr id="314" name="Google Shape;314;p43" title="slide31.mp3">
            <a:hlinkClick r:id="rId3"/>
          </p:cNvPr>
          <p:cNvPicPr preferRelativeResize="0"/>
          <p:nvPr/>
        </p:nvPicPr>
        <p:blipFill>
          <a:blip r:embed="rId4">
            <a:alphaModFix/>
          </a:blip>
          <a:stretch>
            <a:fillRect/>
          </a:stretch>
        </p:blipFill>
        <p:spPr>
          <a:xfrm>
            <a:off x="-533400" y="2949575"/>
            <a:ext cx="457200" cy="457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76" name="Google Shape;76;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1"/>
                </a:solidFill>
              </a:rPr>
              <a:t>Dataset Collection &amp; Preparation:</a:t>
            </a:r>
            <a:endParaRPr b="1">
              <a:solidFill>
                <a:schemeClr val="dk1"/>
              </a:solidFill>
            </a:endParaRPr>
          </a:p>
          <a:p>
            <a:pPr indent="0" lvl="0" marL="0" rtl="0" algn="l">
              <a:spcBef>
                <a:spcPts val="1200"/>
              </a:spcBef>
              <a:spcAft>
                <a:spcPts val="0"/>
              </a:spcAft>
              <a:buNone/>
            </a:pPr>
            <a:r>
              <a:rPr lang="en" sz="1200">
                <a:solidFill>
                  <a:schemeClr val="dk1"/>
                </a:solidFill>
              </a:rPr>
              <a:t>Kaggle’s 2025 Women in AI Kaggle Challenge (</a:t>
            </a:r>
            <a:r>
              <a:rPr lang="en" sz="1200">
                <a:solidFill>
                  <a:schemeClr val="dk1"/>
                </a:solidFill>
              </a:rPr>
              <a:t>Real Images from Shutterstock and AI generated images from DeepMedia)</a:t>
            </a:r>
            <a:endParaRPr sz="1200">
              <a:solidFill>
                <a:schemeClr val="dk1"/>
              </a:solidFill>
            </a:endParaRPr>
          </a:p>
          <a:p>
            <a:pPr indent="0" lvl="0" marL="0" rtl="0" algn="l">
              <a:spcBef>
                <a:spcPts val="1200"/>
              </a:spcBef>
              <a:spcAft>
                <a:spcPts val="0"/>
              </a:spcAft>
              <a:buNone/>
            </a:pPr>
            <a:r>
              <a:rPr lang="en" sz="1200">
                <a:solidFill>
                  <a:schemeClr val="dk1"/>
                </a:solidFill>
              </a:rPr>
              <a:t>Test set generated by our own Generative models:</a:t>
            </a:r>
            <a:endParaRPr sz="1200">
              <a:solidFill>
                <a:schemeClr val="dk1"/>
              </a:solidFill>
            </a:endParaRPr>
          </a:p>
          <a:p>
            <a:pPr indent="-304800" lvl="0" marL="457200" rtl="0" algn="l">
              <a:spcBef>
                <a:spcPts val="1200"/>
              </a:spcBef>
              <a:spcAft>
                <a:spcPts val="0"/>
              </a:spcAft>
              <a:buClr>
                <a:schemeClr val="dk1"/>
              </a:buClr>
              <a:buSzPts val="1200"/>
              <a:buChar char="●"/>
            </a:pPr>
            <a:r>
              <a:rPr lang="en" sz="1200">
                <a:solidFill>
                  <a:schemeClr val="dk1"/>
                </a:solidFill>
              </a:rPr>
              <a:t>Variational AutoEncoder (VAE)</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Generative Adversarial Networks (GAN)</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Diffusion models </a:t>
            </a:r>
            <a:endParaRPr sz="1200">
              <a:solidFill>
                <a:schemeClr val="dk1"/>
              </a:solidFill>
            </a:endParaRPr>
          </a:p>
          <a:p>
            <a:pPr indent="0" lvl="0" marL="0" rtl="0" algn="l">
              <a:spcBef>
                <a:spcPts val="1200"/>
              </a:spcBef>
              <a:spcAft>
                <a:spcPts val="0"/>
              </a:spcAft>
              <a:buNone/>
            </a:pPr>
            <a:r>
              <a:rPr b="1" lang="en">
                <a:solidFill>
                  <a:schemeClr val="dk1"/>
                </a:solidFill>
              </a:rPr>
              <a:t>Models:</a:t>
            </a:r>
            <a:endParaRPr b="1">
              <a:solidFill>
                <a:schemeClr val="dk1"/>
              </a:solidFill>
            </a:endParaRPr>
          </a:p>
          <a:p>
            <a:pPr indent="-317500" lvl="0" marL="457200" rtl="0" algn="l">
              <a:spcBef>
                <a:spcPts val="1200"/>
              </a:spcBef>
              <a:spcAft>
                <a:spcPts val="0"/>
              </a:spcAft>
              <a:buClr>
                <a:schemeClr val="dk1"/>
              </a:buClr>
              <a:buSzPts val="1400"/>
              <a:buChar char="●"/>
            </a:pPr>
            <a:r>
              <a:rPr lang="en" sz="1400">
                <a:solidFill>
                  <a:schemeClr val="dk1"/>
                </a:solidFill>
              </a:rPr>
              <a:t>Baseline CNN</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Resnet</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CBAM Resnet</a:t>
            </a:r>
            <a:endParaRPr sz="1400">
              <a:solidFill>
                <a:schemeClr val="dk1"/>
              </a:solidFill>
            </a:endParaRPr>
          </a:p>
        </p:txBody>
      </p:sp>
      <p:pic>
        <p:nvPicPr>
          <p:cNvPr id="77" name="Google Shape;77;p16" title="slide3.mp3">
            <a:hlinkClick r:id="rId3"/>
          </p:cNvPr>
          <p:cNvPicPr preferRelativeResize="0"/>
          <p:nvPr/>
        </p:nvPicPr>
        <p:blipFill>
          <a:blip r:embed="rId4">
            <a:alphaModFix/>
          </a:blip>
          <a:stretch>
            <a:fillRect/>
          </a:stretch>
        </p:blipFill>
        <p:spPr>
          <a:xfrm>
            <a:off x="-589500" y="4417875"/>
            <a:ext cx="269825" cy="269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EDA</a:t>
            </a:r>
            <a:endParaRPr/>
          </a:p>
        </p:txBody>
      </p:sp>
      <p:sp>
        <p:nvSpPr>
          <p:cNvPr id="83" name="Google Shape;83;p1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a:t>Putri Darmawan (A0200717R)</a:t>
            </a:r>
            <a:endParaRPr/>
          </a:p>
        </p:txBody>
      </p:sp>
      <p:pic>
        <p:nvPicPr>
          <p:cNvPr id="84" name="Google Shape;84;p17" title="eda.mp3">
            <a:hlinkClick r:id="rId3"/>
          </p:cNvPr>
          <p:cNvPicPr preferRelativeResize="0"/>
          <p:nvPr/>
        </p:nvPicPr>
        <p:blipFill>
          <a:blip r:embed="rId4">
            <a:alphaModFix/>
          </a:blip>
          <a:stretch>
            <a:fillRect/>
          </a:stretch>
        </p:blipFill>
        <p:spPr>
          <a:xfrm>
            <a:off x="-594950" y="3812100"/>
            <a:ext cx="457200" cy="457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EDA</a:t>
            </a:r>
            <a:endParaRPr/>
          </a:p>
        </p:txBody>
      </p:sp>
      <p:sp>
        <p:nvSpPr>
          <p:cNvPr id="90" name="Google Shape;90;p18"/>
          <p:cNvSpPr txBox="1"/>
          <p:nvPr>
            <p:ph idx="1" type="body"/>
          </p:nvPr>
        </p:nvSpPr>
        <p:spPr>
          <a:xfrm>
            <a:off x="311700" y="1152475"/>
            <a:ext cx="2282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Class Distribution in Dataset:</a:t>
            </a:r>
            <a:endParaRPr/>
          </a:p>
          <a:p>
            <a:pPr indent="0" lvl="0" marL="0" rtl="0" algn="l">
              <a:spcBef>
                <a:spcPts val="1200"/>
              </a:spcBef>
              <a:spcAft>
                <a:spcPts val="0"/>
              </a:spcAft>
              <a:buClr>
                <a:schemeClr val="dk1"/>
              </a:buClr>
              <a:buSzPts val="1100"/>
              <a:buFont typeface="Arial"/>
              <a:buNone/>
            </a:pPr>
            <a:r>
              <a:rPr lang="en"/>
              <a:t>Real images: 39975</a:t>
            </a:r>
            <a:endParaRPr/>
          </a:p>
          <a:p>
            <a:pPr indent="0" lvl="0" marL="0" rtl="0" algn="l">
              <a:spcBef>
                <a:spcPts val="1200"/>
              </a:spcBef>
              <a:spcAft>
                <a:spcPts val="0"/>
              </a:spcAft>
              <a:buClr>
                <a:schemeClr val="dk1"/>
              </a:buClr>
              <a:buSzPts val="1100"/>
              <a:buFont typeface="Arial"/>
              <a:buNone/>
            </a:pPr>
            <a:r>
              <a:rPr lang="en"/>
              <a:t>AI-Gen: 39975</a:t>
            </a:r>
            <a:endParaRPr/>
          </a:p>
          <a:p>
            <a:pPr indent="0" lvl="0" marL="0" rtl="0" algn="l">
              <a:spcBef>
                <a:spcPts val="1200"/>
              </a:spcBef>
              <a:spcAft>
                <a:spcPts val="1200"/>
              </a:spcAft>
              <a:buNone/>
            </a:pPr>
            <a:r>
              <a:t/>
            </a:r>
            <a:endParaRPr/>
          </a:p>
        </p:txBody>
      </p:sp>
      <p:pic>
        <p:nvPicPr>
          <p:cNvPr id="91" name="Google Shape;91;p18"/>
          <p:cNvPicPr preferRelativeResize="0"/>
          <p:nvPr/>
        </p:nvPicPr>
        <p:blipFill>
          <a:blip r:embed="rId3">
            <a:alphaModFix/>
          </a:blip>
          <a:stretch>
            <a:fillRect/>
          </a:stretch>
        </p:blipFill>
        <p:spPr>
          <a:xfrm>
            <a:off x="2594548" y="517225"/>
            <a:ext cx="6466351" cy="4303650"/>
          </a:xfrm>
          <a:prstGeom prst="rect">
            <a:avLst/>
          </a:prstGeom>
          <a:noFill/>
          <a:ln>
            <a:noFill/>
          </a:ln>
        </p:spPr>
      </p:pic>
      <p:pic>
        <p:nvPicPr>
          <p:cNvPr id="92" name="Google Shape;92;p18" title="kaggle.mp3">
            <a:hlinkClick r:id="rId4"/>
          </p:cNvPr>
          <p:cNvPicPr preferRelativeResize="0"/>
          <p:nvPr/>
        </p:nvPicPr>
        <p:blipFill>
          <a:blip r:embed="rId5">
            <a:alphaModFix/>
          </a:blip>
          <a:stretch>
            <a:fillRect/>
          </a:stretch>
        </p:blipFill>
        <p:spPr>
          <a:xfrm>
            <a:off x="-397125" y="4160750"/>
            <a:ext cx="269825" cy="269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FFT</a:t>
            </a:r>
            <a:endParaRPr/>
          </a:p>
        </p:txBody>
      </p:sp>
      <p:sp>
        <p:nvSpPr>
          <p:cNvPr id="98" name="Google Shape;98;p19"/>
          <p:cNvSpPr txBox="1"/>
          <p:nvPr>
            <p:ph idx="1" type="body"/>
          </p:nvPr>
        </p:nvSpPr>
        <p:spPr>
          <a:xfrm>
            <a:off x="311700" y="1152475"/>
            <a:ext cx="3059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FFT converts an image from pixels to how much of the image is made up of patterns of various sizes. It helps us see repetitions, textures, and fine details in terms of frequency components.</a:t>
            </a:r>
            <a:endParaRPr/>
          </a:p>
        </p:txBody>
      </p:sp>
      <p:pic>
        <p:nvPicPr>
          <p:cNvPr id="99" name="Google Shape;99;p19"/>
          <p:cNvPicPr preferRelativeResize="0"/>
          <p:nvPr/>
        </p:nvPicPr>
        <p:blipFill>
          <a:blip r:embed="rId3">
            <a:alphaModFix/>
          </a:blip>
          <a:stretch>
            <a:fillRect/>
          </a:stretch>
        </p:blipFill>
        <p:spPr>
          <a:xfrm>
            <a:off x="3648925" y="1152475"/>
            <a:ext cx="1803450" cy="1924425"/>
          </a:xfrm>
          <a:prstGeom prst="rect">
            <a:avLst/>
          </a:prstGeom>
          <a:noFill/>
          <a:ln>
            <a:noFill/>
          </a:ln>
        </p:spPr>
      </p:pic>
      <p:pic>
        <p:nvPicPr>
          <p:cNvPr id="100" name="Google Shape;100;p19"/>
          <p:cNvPicPr preferRelativeResize="0"/>
          <p:nvPr/>
        </p:nvPicPr>
        <p:blipFill>
          <a:blip r:embed="rId4">
            <a:alphaModFix/>
          </a:blip>
          <a:stretch>
            <a:fillRect/>
          </a:stretch>
        </p:blipFill>
        <p:spPr>
          <a:xfrm>
            <a:off x="5452375" y="1170125"/>
            <a:ext cx="1803450" cy="1924413"/>
          </a:xfrm>
          <a:prstGeom prst="rect">
            <a:avLst/>
          </a:prstGeom>
          <a:noFill/>
          <a:ln>
            <a:noFill/>
          </a:ln>
        </p:spPr>
      </p:pic>
      <p:pic>
        <p:nvPicPr>
          <p:cNvPr id="101" name="Google Shape;101;p19"/>
          <p:cNvPicPr preferRelativeResize="0"/>
          <p:nvPr/>
        </p:nvPicPr>
        <p:blipFill>
          <a:blip r:embed="rId5">
            <a:alphaModFix/>
          </a:blip>
          <a:stretch>
            <a:fillRect/>
          </a:stretch>
        </p:blipFill>
        <p:spPr>
          <a:xfrm>
            <a:off x="7354500" y="1251438"/>
            <a:ext cx="1651059" cy="1761800"/>
          </a:xfrm>
          <a:prstGeom prst="rect">
            <a:avLst/>
          </a:prstGeom>
          <a:noFill/>
          <a:ln>
            <a:noFill/>
          </a:ln>
        </p:spPr>
      </p:pic>
      <p:pic>
        <p:nvPicPr>
          <p:cNvPr id="102" name="Google Shape;102;p19"/>
          <p:cNvPicPr preferRelativeResize="0"/>
          <p:nvPr/>
        </p:nvPicPr>
        <p:blipFill>
          <a:blip r:embed="rId6">
            <a:alphaModFix/>
          </a:blip>
          <a:stretch>
            <a:fillRect/>
          </a:stretch>
        </p:blipFill>
        <p:spPr>
          <a:xfrm>
            <a:off x="3675900" y="3229300"/>
            <a:ext cx="1651059" cy="1761800"/>
          </a:xfrm>
          <a:prstGeom prst="rect">
            <a:avLst/>
          </a:prstGeom>
          <a:noFill/>
          <a:ln>
            <a:noFill/>
          </a:ln>
        </p:spPr>
      </p:pic>
      <p:pic>
        <p:nvPicPr>
          <p:cNvPr id="103" name="Google Shape;103;p19"/>
          <p:cNvPicPr preferRelativeResize="0"/>
          <p:nvPr/>
        </p:nvPicPr>
        <p:blipFill>
          <a:blip r:embed="rId7">
            <a:alphaModFix/>
          </a:blip>
          <a:stretch>
            <a:fillRect/>
          </a:stretch>
        </p:blipFill>
        <p:spPr>
          <a:xfrm>
            <a:off x="5479359" y="3246938"/>
            <a:ext cx="1634529" cy="1744162"/>
          </a:xfrm>
          <a:prstGeom prst="rect">
            <a:avLst/>
          </a:prstGeom>
          <a:noFill/>
          <a:ln>
            <a:noFill/>
          </a:ln>
        </p:spPr>
      </p:pic>
      <p:pic>
        <p:nvPicPr>
          <p:cNvPr id="104" name="Google Shape;104;p19"/>
          <p:cNvPicPr preferRelativeResize="0"/>
          <p:nvPr/>
        </p:nvPicPr>
        <p:blipFill>
          <a:blip r:embed="rId8">
            <a:alphaModFix/>
          </a:blip>
          <a:stretch>
            <a:fillRect/>
          </a:stretch>
        </p:blipFill>
        <p:spPr>
          <a:xfrm>
            <a:off x="7266287" y="3246938"/>
            <a:ext cx="1634529" cy="1744162"/>
          </a:xfrm>
          <a:prstGeom prst="rect">
            <a:avLst/>
          </a:prstGeom>
          <a:noFill/>
          <a:ln>
            <a:noFill/>
          </a:ln>
        </p:spPr>
      </p:pic>
      <p:pic>
        <p:nvPicPr>
          <p:cNvPr id="105" name="Google Shape;105;p19" title="fft.mp3">
            <a:hlinkClick r:id="rId9"/>
          </p:cNvPr>
          <p:cNvPicPr preferRelativeResize="0"/>
          <p:nvPr/>
        </p:nvPicPr>
        <p:blipFill>
          <a:blip r:embed="rId10">
            <a:alphaModFix/>
          </a:blip>
          <a:stretch>
            <a:fillRect/>
          </a:stretch>
        </p:blipFill>
        <p:spPr>
          <a:xfrm>
            <a:off x="-342175" y="4512450"/>
            <a:ext cx="269825" cy="269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Distribution Analysis</a:t>
            </a:r>
            <a:endParaRPr/>
          </a:p>
        </p:txBody>
      </p:sp>
      <p:sp>
        <p:nvSpPr>
          <p:cNvPr id="111" name="Google Shape;111;p20"/>
          <p:cNvSpPr txBox="1"/>
          <p:nvPr>
            <p:ph idx="1" type="body"/>
          </p:nvPr>
        </p:nvSpPr>
        <p:spPr>
          <a:xfrm>
            <a:off x="311700" y="1152475"/>
            <a:ext cx="25857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AI-generated images has more uniform distribution compared to real images in term of edge density. This means that most of generated images have a similar level of edge detail, which indicates a lack of variability in the textures and structures</a:t>
            </a:r>
            <a:endParaRPr/>
          </a:p>
          <a:p>
            <a:pPr indent="0" lvl="0" marL="0" rtl="0" algn="l">
              <a:spcBef>
                <a:spcPts val="1200"/>
              </a:spcBef>
              <a:spcAft>
                <a:spcPts val="1200"/>
              </a:spcAft>
              <a:buNone/>
            </a:pPr>
            <a:r>
              <a:rPr lang="en"/>
              <a:t>Very different distribution between the generated images and real images</a:t>
            </a:r>
            <a:endParaRPr/>
          </a:p>
        </p:txBody>
      </p:sp>
      <p:pic>
        <p:nvPicPr>
          <p:cNvPr id="112" name="Google Shape;112;p20"/>
          <p:cNvPicPr preferRelativeResize="0"/>
          <p:nvPr/>
        </p:nvPicPr>
        <p:blipFill>
          <a:blip r:embed="rId3">
            <a:alphaModFix/>
          </a:blip>
          <a:stretch>
            <a:fillRect/>
          </a:stretch>
        </p:blipFill>
        <p:spPr>
          <a:xfrm>
            <a:off x="2995400" y="1017725"/>
            <a:ext cx="6033300" cy="4133599"/>
          </a:xfrm>
          <a:prstGeom prst="rect">
            <a:avLst/>
          </a:prstGeom>
          <a:noFill/>
          <a:ln>
            <a:noFill/>
          </a:ln>
        </p:spPr>
      </p:pic>
      <p:pic>
        <p:nvPicPr>
          <p:cNvPr id="113" name="Google Shape;113;p20" title="edge.mp3">
            <a:hlinkClick r:id="rId4"/>
          </p:cNvPr>
          <p:cNvPicPr preferRelativeResize="0"/>
          <p:nvPr/>
        </p:nvPicPr>
        <p:blipFill>
          <a:blip r:embed="rId5">
            <a:alphaModFix/>
          </a:blip>
          <a:stretch>
            <a:fillRect/>
          </a:stretch>
        </p:blipFill>
        <p:spPr>
          <a:xfrm>
            <a:off x="-386125" y="4568875"/>
            <a:ext cx="269825" cy="269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idx="1" type="body"/>
          </p:nvPr>
        </p:nvSpPr>
        <p:spPr>
          <a:xfrm>
            <a:off x="3430425" y="269825"/>
            <a:ext cx="5616600" cy="4359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Different distribution between t</a:t>
            </a:r>
            <a:r>
              <a:rPr lang="en" sz="1400"/>
              <a:t>he generated images and real images</a:t>
            </a:r>
            <a:endParaRPr sz="1400"/>
          </a:p>
          <a:p>
            <a:pPr indent="0" lvl="0" marL="0" rtl="0" algn="l">
              <a:spcBef>
                <a:spcPts val="1200"/>
              </a:spcBef>
              <a:spcAft>
                <a:spcPts val="0"/>
              </a:spcAft>
              <a:buNone/>
            </a:pPr>
            <a:r>
              <a:rPr lang="en" sz="1400"/>
              <a:t>Generated images have:</a:t>
            </a:r>
            <a:endParaRPr sz="1400"/>
          </a:p>
          <a:p>
            <a:pPr indent="-317500" lvl="0" marL="457200" rtl="0" algn="l">
              <a:spcBef>
                <a:spcPts val="1200"/>
              </a:spcBef>
              <a:spcAft>
                <a:spcPts val="0"/>
              </a:spcAft>
              <a:buSzPts val="1400"/>
              <a:buChar char="-"/>
            </a:pPr>
            <a:r>
              <a:rPr lang="en" sz="1400"/>
              <a:t>Very narrow distribution for contrast -&gt; lack of variation</a:t>
            </a:r>
            <a:endParaRPr sz="1400"/>
          </a:p>
          <a:p>
            <a:pPr indent="-317500" lvl="0" marL="457200" rtl="0" algn="l">
              <a:spcBef>
                <a:spcPts val="0"/>
              </a:spcBef>
              <a:spcAft>
                <a:spcPts val="0"/>
              </a:spcAft>
              <a:buSzPts val="1400"/>
              <a:buChar char="-"/>
            </a:pPr>
            <a:r>
              <a:rPr lang="en" sz="1400"/>
              <a:t>Higher (peak is more on the right) and narrower distribution for homogeneity -&gt; smoother and lack of variation</a:t>
            </a:r>
            <a:endParaRPr sz="1400"/>
          </a:p>
          <a:p>
            <a:pPr indent="-317500" lvl="0" marL="457200" rtl="0" algn="l">
              <a:spcBef>
                <a:spcPts val="0"/>
              </a:spcBef>
              <a:spcAft>
                <a:spcPts val="0"/>
              </a:spcAft>
              <a:buSzPts val="1400"/>
              <a:buChar char="-"/>
            </a:pPr>
            <a:r>
              <a:rPr lang="en" sz="1400"/>
              <a:t>Higher and narrower distribution for energy -&gt; more repetitive or simple the texture is</a:t>
            </a:r>
            <a:endParaRPr sz="1400"/>
          </a:p>
          <a:p>
            <a:pPr indent="-317500" lvl="0" marL="457200" rtl="0" algn="l">
              <a:spcBef>
                <a:spcPts val="0"/>
              </a:spcBef>
              <a:spcAft>
                <a:spcPts val="0"/>
              </a:spcAft>
              <a:buSzPts val="1400"/>
              <a:buChar char="-"/>
            </a:pPr>
            <a:r>
              <a:rPr lang="en" sz="1400"/>
              <a:t>Low ORB keypoints -&gt; smoother and simpler pixels </a:t>
            </a:r>
            <a:endParaRPr sz="1400"/>
          </a:p>
        </p:txBody>
      </p:sp>
      <p:pic>
        <p:nvPicPr>
          <p:cNvPr id="119" name="Google Shape;119;p21"/>
          <p:cNvPicPr preferRelativeResize="0"/>
          <p:nvPr/>
        </p:nvPicPr>
        <p:blipFill>
          <a:blip r:embed="rId3">
            <a:alphaModFix/>
          </a:blip>
          <a:stretch>
            <a:fillRect/>
          </a:stretch>
        </p:blipFill>
        <p:spPr>
          <a:xfrm>
            <a:off x="93775" y="2810850"/>
            <a:ext cx="3016825" cy="2232793"/>
          </a:xfrm>
          <a:prstGeom prst="rect">
            <a:avLst/>
          </a:prstGeom>
          <a:noFill/>
          <a:ln>
            <a:noFill/>
          </a:ln>
        </p:spPr>
      </p:pic>
      <p:pic>
        <p:nvPicPr>
          <p:cNvPr id="120" name="Google Shape;120;p21"/>
          <p:cNvPicPr preferRelativeResize="0"/>
          <p:nvPr/>
        </p:nvPicPr>
        <p:blipFill>
          <a:blip r:embed="rId4">
            <a:alphaModFix/>
          </a:blip>
          <a:stretch>
            <a:fillRect/>
          </a:stretch>
        </p:blipFill>
        <p:spPr>
          <a:xfrm>
            <a:off x="230850" y="172575"/>
            <a:ext cx="3016831" cy="2266950"/>
          </a:xfrm>
          <a:prstGeom prst="rect">
            <a:avLst/>
          </a:prstGeom>
          <a:noFill/>
          <a:ln>
            <a:noFill/>
          </a:ln>
        </p:spPr>
      </p:pic>
      <p:pic>
        <p:nvPicPr>
          <p:cNvPr id="121" name="Google Shape;121;p21"/>
          <p:cNvPicPr preferRelativeResize="0"/>
          <p:nvPr/>
        </p:nvPicPr>
        <p:blipFill>
          <a:blip r:embed="rId5">
            <a:alphaModFix/>
          </a:blip>
          <a:stretch>
            <a:fillRect/>
          </a:stretch>
        </p:blipFill>
        <p:spPr>
          <a:xfrm>
            <a:off x="3110590" y="2757275"/>
            <a:ext cx="3141835" cy="2232800"/>
          </a:xfrm>
          <a:prstGeom prst="rect">
            <a:avLst/>
          </a:prstGeom>
          <a:noFill/>
          <a:ln>
            <a:noFill/>
          </a:ln>
        </p:spPr>
      </p:pic>
      <p:pic>
        <p:nvPicPr>
          <p:cNvPr id="122" name="Google Shape;122;p21"/>
          <p:cNvPicPr preferRelativeResize="0"/>
          <p:nvPr/>
        </p:nvPicPr>
        <p:blipFill>
          <a:blip r:embed="rId6">
            <a:alphaModFix/>
          </a:blip>
          <a:stretch>
            <a:fillRect/>
          </a:stretch>
        </p:blipFill>
        <p:spPr>
          <a:xfrm>
            <a:off x="6252425" y="2732203"/>
            <a:ext cx="2935650" cy="2086271"/>
          </a:xfrm>
          <a:prstGeom prst="rect">
            <a:avLst/>
          </a:prstGeom>
          <a:noFill/>
          <a:ln>
            <a:noFill/>
          </a:ln>
        </p:spPr>
      </p:pic>
      <p:pic>
        <p:nvPicPr>
          <p:cNvPr id="123" name="Google Shape;123;p21" title="other dist.mp3">
            <a:hlinkClick r:id="rId7"/>
          </p:cNvPr>
          <p:cNvPicPr preferRelativeResize="0"/>
          <p:nvPr/>
        </p:nvPicPr>
        <p:blipFill>
          <a:blip r:embed="rId8">
            <a:alphaModFix/>
          </a:blip>
          <a:stretch>
            <a:fillRect/>
          </a:stretch>
        </p:blipFill>
        <p:spPr>
          <a:xfrm>
            <a:off x="-683250" y="2439525"/>
            <a:ext cx="457200" cy="457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